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5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32" r:id="rId1"/>
  </p:sldMasterIdLst>
  <p:notesMasterIdLst>
    <p:notesMasterId r:id="rId37"/>
  </p:notesMasterIdLst>
  <p:sldIdLst>
    <p:sldId id="256" r:id="rId2"/>
    <p:sldId id="262" r:id="rId3"/>
    <p:sldId id="263" r:id="rId4"/>
    <p:sldId id="292" r:id="rId5"/>
    <p:sldId id="264" r:id="rId6"/>
    <p:sldId id="265" r:id="rId7"/>
    <p:sldId id="294" r:id="rId8"/>
    <p:sldId id="293" r:id="rId9"/>
    <p:sldId id="296" r:id="rId10"/>
    <p:sldId id="295" r:id="rId11"/>
    <p:sldId id="270" r:id="rId12"/>
    <p:sldId id="297" r:id="rId13"/>
    <p:sldId id="271" r:id="rId14"/>
    <p:sldId id="299" r:id="rId15"/>
    <p:sldId id="298" r:id="rId16"/>
    <p:sldId id="274" r:id="rId17"/>
    <p:sldId id="275" r:id="rId18"/>
    <p:sldId id="276" r:id="rId19"/>
    <p:sldId id="277" r:id="rId20"/>
    <p:sldId id="300" r:id="rId21"/>
    <p:sldId id="301" r:id="rId22"/>
    <p:sldId id="302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3411200" cy="10058400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7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819" y="269"/>
      </p:cViewPr>
      <p:guideLst>
        <p:guide orient="horz" pos="2880"/>
        <p:guide pos="37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A8971-B240-4ADF-ABAE-04614580A28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95862-21A2-4D15-AA7B-DFC0FB931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95862-21A2-4D15-AA7B-DFC0FB9318C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4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4602" y="1176706"/>
            <a:ext cx="8240489" cy="3727432"/>
          </a:xfrm>
        </p:spPr>
        <p:txBody>
          <a:bodyPr bIns="0" anchor="b">
            <a:normAutofit/>
          </a:bodyPr>
          <a:lstStyle>
            <a:lvl1pPr algn="l">
              <a:defRPr sz="7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4602" y="5179101"/>
            <a:ext cx="8240489" cy="1433844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347" b="0" cap="all" baseline="0">
                <a:solidFill>
                  <a:schemeClr val="tx1"/>
                </a:solidFill>
              </a:defRPr>
            </a:lvl1pPr>
            <a:lvl2pPr marL="502931" indent="0" algn="ctr">
              <a:buNone/>
              <a:defRPr sz="2200"/>
            </a:lvl2pPr>
            <a:lvl3pPr marL="1005863" indent="0" algn="ctr">
              <a:buNone/>
              <a:defRPr sz="1980"/>
            </a:lvl3pPr>
            <a:lvl4pPr marL="1508794" indent="0" algn="ctr">
              <a:buNone/>
              <a:defRPr sz="1760"/>
            </a:lvl4pPr>
            <a:lvl5pPr marL="2011726" indent="0" algn="ctr">
              <a:buNone/>
              <a:defRPr sz="1760"/>
            </a:lvl5pPr>
            <a:lvl6pPr marL="2514657" indent="0" algn="ctr">
              <a:buNone/>
              <a:defRPr sz="1760"/>
            </a:lvl6pPr>
            <a:lvl7pPr marL="3017589" indent="0" algn="ctr">
              <a:buNone/>
              <a:defRPr sz="1760"/>
            </a:lvl7pPr>
            <a:lvl8pPr marL="3520520" indent="0" algn="ctr">
              <a:buNone/>
              <a:defRPr sz="1760"/>
            </a:lvl8pPr>
            <a:lvl9pPr marL="4023451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601" y="482986"/>
            <a:ext cx="4526562" cy="45349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04232" y="1171827"/>
            <a:ext cx="1176274" cy="738581"/>
          </a:xfrm>
        </p:spPr>
        <p:txBody>
          <a:bodyPr/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lang="en-US" spc="-25" smtClean="0"/>
              <a:pPr marL="38099">
                <a:lnSpc>
                  <a:spcPts val="1410"/>
                </a:lnSpc>
              </a:pPr>
              <a:t>‹#›</a:t>
            </a:fld>
            <a:endParaRPr lang="en-US" spc="-25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514602" y="5175195"/>
            <a:ext cx="824048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29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2117121" y="2709062"/>
            <a:ext cx="96379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lang="en-US" spc="-25" smtClean="0"/>
              <a:pPr marL="38099">
                <a:lnSpc>
                  <a:spcPts val="1410"/>
                </a:lnSpc>
              </a:pPr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02193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6442" y="1171829"/>
            <a:ext cx="1617773" cy="683450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7121" y="1171829"/>
            <a:ext cx="7774939" cy="68345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lang="en-US" spc="-25" smtClean="0"/>
              <a:pPr marL="38099">
                <a:lnSpc>
                  <a:spcPts val="1410"/>
                </a:lnSpc>
              </a:pPr>
              <a:t>‹#›</a:t>
            </a:fld>
            <a:endParaRPr lang="en-US" spc="-25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146441" y="1171829"/>
            <a:ext cx="0" cy="683450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74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lang="en-US" spc="-25" smtClean="0"/>
              <a:pPr marL="38099">
                <a:lnSpc>
                  <a:spcPts val="1410"/>
                </a:lnSpc>
              </a:pPr>
              <a:t>‹#›</a:t>
            </a:fld>
            <a:endParaRPr lang="en-US" spc="-25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17121" y="2709062"/>
            <a:ext cx="96379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75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20" y="2575658"/>
            <a:ext cx="8238270" cy="2768993"/>
          </a:xfrm>
        </p:spPr>
        <p:txBody>
          <a:bodyPr anchor="b">
            <a:normAutofit/>
          </a:bodyPr>
          <a:lstStyle>
            <a:lvl1pPr algn="l"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7121" y="5582422"/>
            <a:ext cx="8238270" cy="1485629"/>
          </a:xfrm>
        </p:spPr>
        <p:txBody>
          <a:bodyPr tIns="91440">
            <a:normAutofit/>
          </a:bodyPr>
          <a:lstStyle>
            <a:lvl1pPr marL="0" indent="0" algn="l">
              <a:buNone/>
              <a:defRPr sz="2640">
                <a:solidFill>
                  <a:schemeClr val="tx1"/>
                </a:solidFill>
              </a:defRPr>
            </a:lvl1pPr>
            <a:lvl2pPr marL="50293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63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94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726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57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89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451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lang="en-US" spc="-25" smtClean="0"/>
              <a:pPr marL="38099">
                <a:lnSpc>
                  <a:spcPts val="1410"/>
                </a:lnSpc>
              </a:pPr>
              <a:t>‹#›</a:t>
            </a:fld>
            <a:endParaRPr lang="en-US" spc="-25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17120" y="5580645"/>
            <a:ext cx="82382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68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21" y="1180506"/>
            <a:ext cx="9637970" cy="15536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7119" y="2953773"/>
            <a:ext cx="4584611" cy="50417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0800" y="2953774"/>
            <a:ext cx="4584290" cy="5041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lang="en-US" spc="-25" smtClean="0"/>
              <a:pPr marL="38099">
                <a:lnSpc>
                  <a:spcPts val="1410"/>
                </a:lnSpc>
              </a:pPr>
              <a:t>‹#›</a:t>
            </a:fld>
            <a:endParaRPr lang="en-US" spc="-25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17121" y="2709062"/>
            <a:ext cx="96379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11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2117121" y="2709062"/>
            <a:ext cx="96379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20" y="1179441"/>
            <a:ext cx="9637971" cy="15492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7120" y="2962007"/>
            <a:ext cx="4584457" cy="117618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227" b="0" cap="all" baseline="0">
                <a:solidFill>
                  <a:schemeClr val="accent1"/>
                </a:solidFill>
              </a:defRPr>
            </a:lvl1pPr>
            <a:lvl2pPr marL="502931" indent="0">
              <a:buNone/>
              <a:defRPr sz="2200" b="1"/>
            </a:lvl2pPr>
            <a:lvl3pPr marL="1005863" indent="0">
              <a:buNone/>
              <a:defRPr sz="1980" b="1"/>
            </a:lvl3pPr>
            <a:lvl4pPr marL="1508794" indent="0">
              <a:buNone/>
              <a:defRPr sz="1760" b="1"/>
            </a:lvl4pPr>
            <a:lvl5pPr marL="2011726" indent="0">
              <a:buNone/>
              <a:defRPr sz="1760" b="1"/>
            </a:lvl5pPr>
            <a:lvl6pPr marL="2514657" indent="0">
              <a:buNone/>
              <a:defRPr sz="1760" b="1"/>
            </a:lvl6pPr>
            <a:lvl7pPr marL="3017589" indent="0">
              <a:buNone/>
              <a:defRPr sz="1760" b="1"/>
            </a:lvl7pPr>
            <a:lvl8pPr marL="3520520" indent="0">
              <a:buNone/>
              <a:defRPr sz="1760" b="1"/>
            </a:lvl8pPr>
            <a:lvl9pPr marL="4023451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7120" y="4142263"/>
            <a:ext cx="4584457" cy="3878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70800" y="2967073"/>
            <a:ext cx="4584290" cy="117661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227" b="0" cap="all" baseline="0">
                <a:solidFill>
                  <a:schemeClr val="accent1"/>
                </a:solidFill>
              </a:defRPr>
            </a:lvl1pPr>
            <a:lvl2pPr marL="502931" indent="0">
              <a:buNone/>
              <a:defRPr sz="2200" b="1"/>
            </a:lvl2pPr>
            <a:lvl3pPr marL="1005863" indent="0">
              <a:buNone/>
              <a:defRPr sz="1980" b="1"/>
            </a:lvl3pPr>
            <a:lvl4pPr marL="1508794" indent="0">
              <a:buNone/>
              <a:defRPr sz="1760" b="1"/>
            </a:lvl4pPr>
            <a:lvl5pPr marL="2011726" indent="0">
              <a:buNone/>
              <a:defRPr sz="1760" b="1"/>
            </a:lvl5pPr>
            <a:lvl6pPr marL="2514657" indent="0">
              <a:buNone/>
              <a:defRPr sz="1760" b="1"/>
            </a:lvl6pPr>
            <a:lvl7pPr marL="3017589" indent="0">
              <a:buNone/>
              <a:defRPr sz="1760" b="1"/>
            </a:lvl7pPr>
            <a:lvl8pPr marL="3520520" indent="0">
              <a:buNone/>
              <a:defRPr sz="1760" b="1"/>
            </a:lvl8pPr>
            <a:lvl9pPr marL="4023451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70800" y="4138188"/>
            <a:ext cx="4584290" cy="3868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lang="en-US" spc="-25" smtClean="0"/>
              <a:pPr marL="38099">
                <a:lnSpc>
                  <a:spcPts val="1410"/>
                </a:lnSpc>
              </a:pPr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88535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2117121" y="2709062"/>
            <a:ext cx="96379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lang="en-US" spc="-25" smtClean="0"/>
              <a:pPr marL="38099">
                <a:lnSpc>
                  <a:spcPts val="1410"/>
                </a:lnSpc>
              </a:pPr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18910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lang="en-US" spc="-25" smtClean="0"/>
              <a:pPr marL="38099">
                <a:lnSpc>
                  <a:spcPts val="1410"/>
                </a:lnSpc>
              </a:pPr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55792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595" y="1171828"/>
            <a:ext cx="3558060" cy="3295772"/>
          </a:xfrm>
        </p:spPr>
        <p:txBody>
          <a:bodyPr anchor="b">
            <a:normAutofit/>
          </a:bodyPr>
          <a:lstStyle>
            <a:lvl1pPr algn="l"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429" y="1171828"/>
            <a:ext cx="5614661" cy="683294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0596" y="4701389"/>
            <a:ext cx="3560141" cy="3297332"/>
          </a:xfrm>
        </p:spPr>
        <p:txBody>
          <a:bodyPr>
            <a:normAutofit/>
          </a:bodyPr>
          <a:lstStyle>
            <a:lvl1pPr marL="0" indent="0" algn="l">
              <a:buNone/>
              <a:defRPr sz="2347"/>
            </a:lvl1pPr>
            <a:lvl2pPr marL="502931" indent="0">
              <a:buNone/>
              <a:defRPr sz="1540"/>
            </a:lvl2pPr>
            <a:lvl3pPr marL="1005863" indent="0">
              <a:buNone/>
              <a:defRPr sz="1320"/>
            </a:lvl3pPr>
            <a:lvl4pPr marL="1508794" indent="0">
              <a:buNone/>
              <a:defRPr sz="1100"/>
            </a:lvl4pPr>
            <a:lvl5pPr marL="2011726" indent="0">
              <a:buNone/>
              <a:defRPr sz="1100"/>
            </a:lvl5pPr>
            <a:lvl6pPr marL="2514657" indent="0">
              <a:buNone/>
              <a:defRPr sz="1100"/>
            </a:lvl6pPr>
            <a:lvl7pPr marL="3017589" indent="0">
              <a:buNone/>
              <a:defRPr sz="1100"/>
            </a:lvl7pPr>
            <a:lvl8pPr marL="3520520" indent="0">
              <a:buNone/>
              <a:defRPr sz="1100"/>
            </a:lvl8pPr>
            <a:lvl9pPr marL="402345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lang="en-US" spc="-25" smtClean="0"/>
              <a:pPr marL="38099">
                <a:lnSpc>
                  <a:spcPts val="1410"/>
                </a:lnSpc>
              </a:pPr>
              <a:t>‹#›</a:t>
            </a:fld>
            <a:endParaRPr lang="en-US" spc="-25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14564" y="4701387"/>
            <a:ext cx="355413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91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328202" y="707185"/>
            <a:ext cx="5150034" cy="7552015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084" y="1656619"/>
            <a:ext cx="4759238" cy="2684857"/>
          </a:xfrm>
        </p:spPr>
        <p:txBody>
          <a:bodyPr anchor="b">
            <a:normAutofit/>
          </a:bodyPr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272188" y="1646397"/>
            <a:ext cx="3277997" cy="5670613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520"/>
            </a:lvl1pPr>
            <a:lvl2pPr marL="502931" indent="0">
              <a:buNone/>
              <a:defRPr sz="3080"/>
            </a:lvl2pPr>
            <a:lvl3pPr marL="1005863" indent="0">
              <a:buNone/>
              <a:defRPr sz="2640"/>
            </a:lvl3pPr>
            <a:lvl4pPr marL="1508794" indent="0">
              <a:buNone/>
              <a:defRPr sz="2200"/>
            </a:lvl4pPr>
            <a:lvl5pPr marL="2011726" indent="0">
              <a:buNone/>
              <a:defRPr sz="2200"/>
            </a:lvl5pPr>
            <a:lvl6pPr marL="2514657" indent="0">
              <a:buNone/>
              <a:defRPr sz="2200"/>
            </a:lvl6pPr>
            <a:lvl7pPr marL="3017589" indent="0">
              <a:buNone/>
              <a:defRPr sz="2200"/>
            </a:lvl7pPr>
            <a:lvl8pPr marL="3520520" indent="0">
              <a:buNone/>
              <a:defRPr sz="2200"/>
            </a:lvl8pPr>
            <a:lvl9pPr marL="4023451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22" y="4614121"/>
            <a:ext cx="4752419" cy="2938822"/>
          </a:xfrm>
        </p:spPr>
        <p:txBody>
          <a:bodyPr>
            <a:normAutofit/>
          </a:bodyPr>
          <a:lstStyle>
            <a:lvl1pPr marL="0" indent="0" algn="l">
              <a:buNone/>
              <a:defRPr sz="2640"/>
            </a:lvl1pPr>
            <a:lvl2pPr marL="502931" indent="0">
              <a:buNone/>
              <a:defRPr sz="1540"/>
            </a:lvl2pPr>
            <a:lvl3pPr marL="1005863" indent="0">
              <a:buNone/>
              <a:defRPr sz="1320"/>
            </a:lvl3pPr>
            <a:lvl4pPr marL="1508794" indent="0">
              <a:buNone/>
              <a:defRPr sz="1100"/>
            </a:lvl4pPr>
            <a:lvl5pPr marL="2011726" indent="0">
              <a:buNone/>
              <a:defRPr sz="1100"/>
            </a:lvl5pPr>
            <a:lvl6pPr marL="2514657" indent="0">
              <a:buNone/>
              <a:defRPr sz="1100"/>
            </a:lvl6pPr>
            <a:lvl7pPr marL="3017589" indent="0">
              <a:buNone/>
              <a:defRPr sz="1100"/>
            </a:lvl7pPr>
            <a:lvl8pPr marL="3520520" indent="0">
              <a:buNone/>
              <a:defRPr sz="1100"/>
            </a:lvl8pPr>
            <a:lvl9pPr marL="402345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07107" y="8022458"/>
            <a:ext cx="4770216" cy="469514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8378" y="467341"/>
            <a:ext cx="4768944" cy="47069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lang="en-US" spc="-25" smtClean="0"/>
              <a:pPr marL="38099">
                <a:lnSpc>
                  <a:spcPts val="1410"/>
                </a:lnSpc>
              </a:pPr>
              <a:t>‹#›</a:t>
            </a:fld>
            <a:endParaRPr lang="en-US" spc="-25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13879" y="4610621"/>
            <a:ext cx="475495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04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956410"/>
            <a:ext cx="13411200" cy="598329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8939705"/>
            <a:ext cx="13411201" cy="113626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8948320"/>
            <a:ext cx="134112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17121" y="1179963"/>
            <a:ext cx="9637970" cy="1538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7121" y="2956409"/>
            <a:ext cx="9637970" cy="506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1595" y="484543"/>
            <a:ext cx="3473495" cy="453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7120" y="482986"/>
            <a:ext cx="5916539" cy="453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330" y="1171827"/>
            <a:ext cx="1167094" cy="73858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107">
                <a:solidFill>
                  <a:schemeClr val="accent1"/>
                </a:solidFill>
              </a:defRPr>
            </a:lvl1pPr>
          </a:lstStyle>
          <a:p>
            <a:pPr marL="38099">
              <a:lnSpc>
                <a:spcPts val="1410"/>
              </a:lnSpc>
            </a:pPr>
            <a:fld id="{81D60167-4931-47E6-BA6A-407CBD079E47}" type="slidenum">
              <a:rPr lang="en-US" spc="-25" smtClean="0"/>
              <a:pPr marL="38099">
                <a:lnSpc>
                  <a:spcPts val="1410"/>
                </a:lnSpc>
              </a:pPr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54903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1005863" rtl="0" eaLnBrk="1" latinLnBrk="0" hangingPunct="1">
        <a:lnSpc>
          <a:spcPct val="90000"/>
        </a:lnSpc>
        <a:spcBef>
          <a:spcPct val="0"/>
        </a:spcBef>
        <a:buNone/>
        <a:defRPr sz="4693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35288" indent="-335288" algn="l" defTabSz="1005863" rtl="0" eaLnBrk="1" latinLnBrk="0" hangingPunct="1">
        <a:lnSpc>
          <a:spcPct val="120000"/>
        </a:lnSpc>
        <a:spcBef>
          <a:spcPts val="146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93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05863" indent="-335288" algn="l" defTabSz="1005863" rtl="0" eaLnBrk="1" latinLnBrk="0" hangingPunct="1">
        <a:lnSpc>
          <a:spcPct val="120000"/>
        </a:lnSpc>
        <a:spcBef>
          <a:spcPts val="73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347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676438" indent="-335288" algn="l" defTabSz="1005863" rtl="0" eaLnBrk="1" latinLnBrk="0" hangingPunct="1">
        <a:lnSpc>
          <a:spcPct val="120000"/>
        </a:lnSpc>
        <a:spcBef>
          <a:spcPts val="73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347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347013" indent="-335288" algn="l" defTabSz="1005863" rtl="0" eaLnBrk="1" latinLnBrk="0" hangingPunct="1">
        <a:lnSpc>
          <a:spcPct val="120000"/>
        </a:lnSpc>
        <a:spcBef>
          <a:spcPts val="73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53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17589" indent="-335288" algn="l" defTabSz="1005863" rtl="0" eaLnBrk="1" latinLnBrk="0" hangingPunct="1">
        <a:lnSpc>
          <a:spcPct val="120000"/>
        </a:lnSpc>
        <a:spcBef>
          <a:spcPts val="73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120000"/>
        </a:lnSpc>
        <a:spcBef>
          <a:spcPts val="73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120000"/>
        </a:lnSpc>
        <a:spcBef>
          <a:spcPts val="73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120000"/>
        </a:lnSpc>
        <a:spcBef>
          <a:spcPts val="73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120000"/>
        </a:lnSpc>
        <a:spcBef>
          <a:spcPts val="73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6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31" algn="l" defTabSz="100586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63" algn="l" defTabSz="100586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94" algn="l" defTabSz="100586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726" algn="l" defTabSz="100586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7" algn="l" defTabSz="100586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89" algn="l" defTabSz="100586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520" algn="l" defTabSz="100586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451" algn="l" defTabSz="100586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219200" y="2286000"/>
            <a:ext cx="10363200" cy="4744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930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12700" marR="5080"/>
            <a:r>
              <a:rPr sz="3600" dirty="0">
                <a:latin typeface="Times New Roman"/>
                <a:cs typeface="Times New Roman"/>
              </a:rPr>
              <a:t>Glucagon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is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an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injectable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medication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that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is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used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to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treat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people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with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diabetes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who </a:t>
            </a:r>
            <a:r>
              <a:rPr sz="3600" dirty="0">
                <a:latin typeface="Times New Roman"/>
                <a:cs typeface="Times New Roman"/>
              </a:rPr>
              <a:t>are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experiencing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severe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low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blood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glucose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(hypoglycemia/low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blood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sugar).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It</a:t>
            </a:r>
            <a:r>
              <a:rPr sz="3600" spc="-25" dirty="0">
                <a:latin typeface="Times New Roman"/>
                <a:cs typeface="Times New Roman"/>
              </a:rPr>
              <a:t> is </a:t>
            </a:r>
            <a:r>
              <a:rPr sz="3600" dirty="0">
                <a:latin typeface="Times New Roman"/>
                <a:cs typeface="Times New Roman"/>
              </a:rPr>
              <a:t>only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used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when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someone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with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diabetes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has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lost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consciousness or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has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lost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ability </a:t>
            </a:r>
            <a:r>
              <a:rPr sz="3600" dirty="0">
                <a:latin typeface="Times New Roman"/>
                <a:cs typeface="Times New Roman"/>
              </a:rPr>
              <a:t>to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swallow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and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are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in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need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of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outside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intervention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by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someone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who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has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been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trained </a:t>
            </a:r>
            <a:r>
              <a:rPr sz="3600" dirty="0">
                <a:latin typeface="Times New Roman"/>
                <a:cs typeface="Times New Roman"/>
              </a:rPr>
              <a:t>to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administer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medication.</a:t>
            </a:r>
            <a:endParaRPr lang="en-US" sz="3600" dirty="0">
              <a:latin typeface="Times New Roman"/>
              <a:cs typeface="Times New Roman"/>
            </a:endParaRPr>
          </a:p>
          <a:p>
            <a:pPr>
              <a:spcBef>
                <a:spcPts val="915"/>
              </a:spcBef>
            </a:pP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xfrm>
            <a:off x="15090992" y="10303814"/>
            <a:ext cx="751869" cy="1638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spc="-25" dirty="0"/>
              <a:pPr marL="38099">
                <a:lnSpc>
                  <a:spcPts val="1410"/>
                </a:lnSpc>
              </a:pPr>
              <a:t>1</a:t>
            </a:fld>
            <a:endParaRPr spc="-25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EA5914-DD25-D247-3212-E6DB1E877EF4}"/>
              </a:ext>
            </a:extLst>
          </p:cNvPr>
          <p:cNvSpPr txBox="1"/>
          <p:nvPr/>
        </p:nvSpPr>
        <p:spPr>
          <a:xfrm>
            <a:off x="2449060" y="1143001"/>
            <a:ext cx="8880508" cy="991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98750" marR="420995" indent="635" algn="ctr">
              <a:lnSpc>
                <a:spcPct val="79600"/>
              </a:lnSpc>
              <a:spcBef>
                <a:spcPts val="140"/>
              </a:spcBef>
            </a:pPr>
            <a:r>
              <a:rPr lang="en-US" sz="3600" b="1" spc="-10" dirty="0">
                <a:latin typeface="Times New Roman"/>
                <a:cs typeface="Times New Roman"/>
              </a:rPr>
              <a:t>Glucagon</a:t>
            </a:r>
            <a:r>
              <a:rPr lang="en-US" sz="3600" b="1" spc="-45" dirty="0">
                <a:latin typeface="Times New Roman"/>
                <a:cs typeface="Times New Roman"/>
              </a:rPr>
              <a:t> </a:t>
            </a:r>
          </a:p>
          <a:p>
            <a:pPr marL="198750" marR="420995" indent="635" algn="ctr">
              <a:lnSpc>
                <a:spcPct val="79600"/>
              </a:lnSpc>
              <a:spcBef>
                <a:spcPts val="140"/>
              </a:spcBef>
            </a:pPr>
            <a:r>
              <a:rPr lang="en-US" sz="3600" b="1" spc="-10" dirty="0">
                <a:latin typeface="Times New Roman"/>
                <a:cs typeface="Times New Roman"/>
              </a:rPr>
              <a:t>Emergency Administration</a:t>
            </a:r>
            <a:r>
              <a:rPr lang="en-US" sz="3600" b="1" spc="-40" dirty="0">
                <a:latin typeface="Times New Roman"/>
                <a:cs typeface="Times New Roman"/>
              </a:rPr>
              <a:t> </a:t>
            </a:r>
            <a:r>
              <a:rPr lang="en-US" sz="3600" b="1" spc="-10" dirty="0">
                <a:latin typeface="Times New Roman"/>
                <a:cs typeface="Times New Roman"/>
              </a:rPr>
              <a:t>Training </a:t>
            </a:r>
            <a:r>
              <a:rPr lang="en-US" sz="3600" b="1" spc="-20" dirty="0">
                <a:latin typeface="Times New Roman"/>
                <a:cs typeface="Times New Roman"/>
              </a:rPr>
              <a:t>Tool</a:t>
            </a:r>
            <a:endParaRPr lang="en-US"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A153B8-6299-9E40-7D02-ACE6CF63EF4F}"/>
              </a:ext>
            </a:extLst>
          </p:cNvPr>
          <p:cNvSpPr txBox="1"/>
          <p:nvPr/>
        </p:nvSpPr>
        <p:spPr>
          <a:xfrm>
            <a:off x="990600" y="990600"/>
            <a:ext cx="6713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5"/>
              </a:spcBef>
            </a:pPr>
            <a:r>
              <a:rPr lang="en-US" sz="3200" dirty="0">
                <a:latin typeface="Times New Roman"/>
                <a:cs typeface="Times New Roman"/>
              </a:rPr>
              <a:t>Symptoms</a:t>
            </a:r>
            <a:r>
              <a:rPr lang="en-US" sz="3200" spc="-3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of</a:t>
            </a:r>
            <a:r>
              <a:rPr lang="en-US" sz="3200" spc="-40" dirty="0">
                <a:latin typeface="Times New Roman"/>
                <a:cs typeface="Times New Roman"/>
              </a:rPr>
              <a:t> </a:t>
            </a:r>
            <a:r>
              <a:rPr lang="en-US" sz="3200" b="1" dirty="0">
                <a:latin typeface="Times New Roman"/>
                <a:cs typeface="Times New Roman"/>
              </a:rPr>
              <a:t>hyper</a:t>
            </a:r>
            <a:r>
              <a:rPr lang="en-US" sz="3200" dirty="0">
                <a:latin typeface="Times New Roman"/>
                <a:cs typeface="Times New Roman"/>
              </a:rPr>
              <a:t>glycemia</a:t>
            </a:r>
            <a:r>
              <a:rPr lang="en-US" sz="3200" spc="-30" dirty="0">
                <a:latin typeface="Times New Roman"/>
                <a:cs typeface="Times New Roman"/>
              </a:rPr>
              <a:t> </a:t>
            </a:r>
            <a:r>
              <a:rPr lang="en-US" sz="3200" spc="-10" dirty="0">
                <a:latin typeface="Times New Roman"/>
                <a:cs typeface="Times New Roman"/>
              </a:rPr>
              <a:t>include: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A2124A-A431-55DC-93F3-DE857968F8EE}"/>
              </a:ext>
            </a:extLst>
          </p:cNvPr>
          <p:cNvSpPr txBox="1"/>
          <p:nvPr/>
        </p:nvSpPr>
        <p:spPr>
          <a:xfrm>
            <a:off x="1143000" y="2071980"/>
            <a:ext cx="11277600" cy="5347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1F1F1F"/>
                </a:solidFill>
                <a:effectLst/>
                <a:latin typeface="Google Sans"/>
              </a:rPr>
              <a:t>Urinating large amounts.</a:t>
            </a:r>
          </a:p>
          <a:p>
            <a:pPr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1F1F1F"/>
                </a:solidFill>
                <a:effectLst/>
                <a:latin typeface="Google Sans"/>
              </a:rPr>
              <a:t>Excessive thirst.</a:t>
            </a:r>
          </a:p>
          <a:p>
            <a:pPr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1F1F1F"/>
                </a:solidFill>
                <a:effectLst/>
                <a:latin typeface="Google Sans"/>
              </a:rPr>
              <a:t>Feeling tired.</a:t>
            </a:r>
          </a:p>
          <a:p>
            <a:pPr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1F1F1F"/>
                </a:solidFill>
                <a:effectLst/>
                <a:latin typeface="Google Sans"/>
              </a:rPr>
              <a:t>Frequent hunger.</a:t>
            </a:r>
          </a:p>
          <a:p>
            <a:pPr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1F1F1F"/>
                </a:solidFill>
                <a:effectLst/>
                <a:latin typeface="Google Sans"/>
              </a:rPr>
              <a:t>Dry mouth.</a:t>
            </a:r>
          </a:p>
          <a:p>
            <a:pPr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1F1F1F"/>
                </a:solidFill>
                <a:effectLst/>
                <a:latin typeface="Google Sans"/>
              </a:rPr>
              <a:t>Weight loss.</a:t>
            </a:r>
          </a:p>
          <a:p>
            <a:pPr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1F1F1F"/>
                </a:solidFill>
                <a:effectLst/>
                <a:latin typeface="Google Sans"/>
              </a:rPr>
              <a:t>Blurred vision.</a:t>
            </a:r>
          </a:p>
          <a:p>
            <a:pPr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1F1F1F"/>
                </a:solidFill>
                <a:effectLst/>
                <a:latin typeface="Google Sans"/>
              </a:rPr>
              <a:t>Recurrent infections (e.g., urinary infections, skin infections</a:t>
            </a:r>
            <a:r>
              <a:rPr lang="en-US" sz="3600" dirty="0">
                <a:solidFill>
                  <a:srgbClr val="1F1F1F"/>
                </a:solidFill>
                <a:latin typeface="Google Sans"/>
              </a:rPr>
              <a:t>)</a:t>
            </a:r>
            <a:endParaRPr lang="en-US" b="0" i="0" dirty="0">
              <a:solidFill>
                <a:srgbClr val="1F1F1F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844281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304800" y="1296852"/>
            <a:ext cx="12801600" cy="6444713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15567">
              <a:spcBef>
                <a:spcPts val="645"/>
              </a:spcBef>
            </a:pPr>
            <a:r>
              <a:rPr lang="en-US" sz="2100" b="1" spc="-10" dirty="0">
                <a:solidFill>
                  <a:srgbClr val="3F0065"/>
                </a:solidFill>
                <a:latin typeface="Garamond"/>
                <a:cs typeface="Garamond"/>
              </a:rPr>
              <a:t>                                         </a:t>
            </a:r>
            <a:r>
              <a:rPr sz="4000" b="1" spc="-10" dirty="0">
                <a:solidFill>
                  <a:srgbClr val="3F0065"/>
                </a:solidFill>
                <a:latin typeface="Garamond"/>
                <a:cs typeface="Garamond"/>
              </a:rPr>
              <a:t>Hypoglycemia</a:t>
            </a:r>
            <a:r>
              <a:rPr sz="4000" b="1" spc="-75" dirty="0">
                <a:solidFill>
                  <a:srgbClr val="3F0065"/>
                </a:solidFill>
                <a:latin typeface="Garamond"/>
                <a:cs typeface="Garamond"/>
              </a:rPr>
              <a:t> </a:t>
            </a:r>
            <a:r>
              <a:rPr sz="4000" b="1" dirty="0">
                <a:solidFill>
                  <a:srgbClr val="3F0065"/>
                </a:solidFill>
                <a:latin typeface="Garamond"/>
                <a:cs typeface="Garamond"/>
              </a:rPr>
              <a:t>(Low</a:t>
            </a:r>
            <a:r>
              <a:rPr sz="4000" b="1" spc="-70" dirty="0">
                <a:solidFill>
                  <a:srgbClr val="3F0065"/>
                </a:solidFill>
                <a:latin typeface="Garamond"/>
                <a:cs typeface="Garamond"/>
              </a:rPr>
              <a:t> </a:t>
            </a:r>
            <a:r>
              <a:rPr sz="4000" b="1" dirty="0">
                <a:solidFill>
                  <a:srgbClr val="3F0065"/>
                </a:solidFill>
                <a:latin typeface="Garamond"/>
                <a:cs typeface="Garamond"/>
              </a:rPr>
              <a:t>Blood</a:t>
            </a:r>
            <a:r>
              <a:rPr sz="4000" b="1" spc="-75" dirty="0">
                <a:solidFill>
                  <a:srgbClr val="3F0065"/>
                </a:solidFill>
                <a:latin typeface="Garamond"/>
                <a:cs typeface="Garamond"/>
              </a:rPr>
              <a:t> </a:t>
            </a:r>
            <a:r>
              <a:rPr sz="4000" b="1" spc="-10" dirty="0">
                <a:solidFill>
                  <a:srgbClr val="3F0065"/>
                </a:solidFill>
                <a:latin typeface="Garamond"/>
                <a:cs typeface="Garamond"/>
              </a:rPr>
              <a:t>Glucose)</a:t>
            </a:r>
            <a:endParaRPr lang="en-US" sz="4000" b="1" spc="-10" dirty="0">
              <a:solidFill>
                <a:srgbClr val="3F0065"/>
              </a:solidFill>
              <a:latin typeface="Garamond"/>
              <a:cs typeface="Garamond"/>
            </a:endParaRPr>
          </a:p>
          <a:p>
            <a:pPr marL="115567">
              <a:spcBef>
                <a:spcPts val="645"/>
              </a:spcBef>
            </a:pPr>
            <a:endParaRPr sz="4000" dirty="0">
              <a:latin typeface="Garamond"/>
              <a:cs typeface="Garamond"/>
            </a:endParaRPr>
          </a:p>
          <a:p>
            <a:pPr marL="52704" marR="5080" indent="5715">
              <a:lnSpc>
                <a:spcPct val="91100"/>
              </a:lnSpc>
              <a:spcBef>
                <a:spcPts val="560"/>
              </a:spcBef>
            </a:pP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Hypoglycemia</a:t>
            </a:r>
            <a:r>
              <a:rPr sz="2800" b="1" spc="1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poses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most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immediate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risk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to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50" dirty="0">
                <a:latin typeface="Times New Roman"/>
                <a:cs typeface="Times New Roman"/>
              </a:rPr>
              <a:t>a </a:t>
            </a:r>
            <a:r>
              <a:rPr sz="2800" b="1" dirty="0">
                <a:latin typeface="Times New Roman"/>
                <a:cs typeface="Times New Roman"/>
              </a:rPr>
              <a:t>student with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diabetes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because onset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is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sudden,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it is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not </a:t>
            </a:r>
            <a:r>
              <a:rPr sz="2800" b="1" dirty="0">
                <a:latin typeface="Times New Roman"/>
                <a:cs typeface="Times New Roman"/>
              </a:rPr>
              <a:t>always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preventable and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may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progress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to </a:t>
            </a:r>
            <a:r>
              <a:rPr sz="2800" b="1" dirty="0">
                <a:latin typeface="Times New Roman"/>
                <a:cs typeface="Times New Roman"/>
              </a:rPr>
              <a:t>unconsciousness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and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convulsions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if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left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untreated.</a:t>
            </a:r>
            <a:endParaRPr lang="en-US" sz="2800" b="1" spc="-10" dirty="0">
              <a:latin typeface="Times New Roman"/>
              <a:cs typeface="Times New Roman"/>
            </a:endParaRPr>
          </a:p>
          <a:p>
            <a:pPr marL="52704" marR="5080" indent="5715">
              <a:lnSpc>
                <a:spcPct val="91100"/>
              </a:lnSpc>
              <a:spcBef>
                <a:spcPts val="560"/>
              </a:spcBef>
            </a:pPr>
            <a:endParaRPr lang="en-US" sz="2800" b="1" spc="-10" dirty="0">
              <a:latin typeface="Times New Roman"/>
              <a:cs typeface="Times New Roman"/>
            </a:endParaRPr>
          </a:p>
          <a:p>
            <a:pPr marL="12700">
              <a:spcBef>
                <a:spcPts val="765"/>
              </a:spcBef>
            </a:pPr>
            <a:r>
              <a:rPr sz="3600" b="1" dirty="0">
                <a:solidFill>
                  <a:srgbClr val="3F0065"/>
                </a:solidFill>
                <a:latin typeface="Times New Roman"/>
                <a:cs typeface="Times New Roman"/>
              </a:rPr>
              <a:t>Possible</a:t>
            </a:r>
            <a:r>
              <a:rPr sz="3600" b="1" spc="10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3F0065"/>
                </a:solidFill>
                <a:latin typeface="Times New Roman"/>
                <a:cs typeface="Times New Roman"/>
              </a:rPr>
              <a:t>Causes:</a:t>
            </a:r>
            <a:endParaRPr sz="3600" dirty="0">
              <a:latin typeface="Times New Roman"/>
              <a:cs typeface="Times New Roman"/>
            </a:endParaRPr>
          </a:p>
          <a:p>
            <a:pPr marL="950570" indent="-118742">
              <a:spcBef>
                <a:spcPts val="150"/>
              </a:spcBef>
              <a:buSzPct val="82608"/>
              <a:buFont typeface="Symbol"/>
              <a:buChar char=""/>
              <a:tabLst>
                <a:tab pos="950570" algn="l"/>
              </a:tabLst>
            </a:pP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Too much </a:t>
            </a:r>
            <a:r>
              <a:rPr sz="2800" b="1" spc="-10" dirty="0">
                <a:solidFill>
                  <a:srgbClr val="3F0065"/>
                </a:solidFill>
                <a:latin typeface="Times New Roman"/>
                <a:cs typeface="Times New Roman"/>
              </a:rPr>
              <a:t>insulin</a:t>
            </a:r>
            <a:endParaRPr sz="2800" dirty="0">
              <a:latin typeface="Times New Roman"/>
              <a:cs typeface="Times New Roman"/>
            </a:endParaRPr>
          </a:p>
          <a:p>
            <a:pPr marL="950570" indent="-118742">
              <a:spcBef>
                <a:spcPts val="135"/>
              </a:spcBef>
              <a:buSzPct val="82608"/>
              <a:buFont typeface="Symbol"/>
              <a:buChar char=""/>
              <a:tabLst>
                <a:tab pos="950570" algn="l"/>
              </a:tabLst>
            </a:pP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Too</a:t>
            </a:r>
            <a:r>
              <a:rPr sz="2800" b="1" spc="-30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little</a:t>
            </a:r>
            <a:r>
              <a:rPr sz="2800" b="1" spc="-2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food</a:t>
            </a:r>
            <a:r>
              <a:rPr sz="2800" b="1" spc="-30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or</a:t>
            </a:r>
            <a:r>
              <a:rPr sz="2800" b="1" spc="-2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delayed</a:t>
            </a:r>
            <a:r>
              <a:rPr sz="2800" b="1" spc="-2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meal</a:t>
            </a:r>
            <a:r>
              <a:rPr sz="2800" b="1" spc="-2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or</a:t>
            </a:r>
            <a:r>
              <a:rPr sz="2800" b="1" spc="-2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F0065"/>
                </a:solidFill>
                <a:latin typeface="Times New Roman"/>
                <a:cs typeface="Times New Roman"/>
              </a:rPr>
              <a:t>snack</a:t>
            </a:r>
            <a:endParaRPr sz="2800" dirty="0">
              <a:latin typeface="Times New Roman"/>
              <a:cs typeface="Times New Roman"/>
            </a:endParaRPr>
          </a:p>
          <a:p>
            <a:pPr marL="950570" indent="-118742">
              <a:spcBef>
                <a:spcPts val="145"/>
              </a:spcBef>
              <a:buSzPct val="82608"/>
              <a:buFont typeface="Symbol"/>
              <a:buChar char=""/>
              <a:tabLst>
                <a:tab pos="950570" algn="l"/>
              </a:tabLst>
            </a:pP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Extra</a:t>
            </a:r>
            <a:r>
              <a:rPr sz="2800" b="1" spc="-3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physical</a:t>
            </a:r>
            <a:r>
              <a:rPr sz="2800" b="1" spc="-3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F0065"/>
                </a:solidFill>
                <a:latin typeface="Times New Roman"/>
                <a:cs typeface="Times New Roman"/>
              </a:rPr>
              <a:t>activity</a:t>
            </a:r>
            <a:endParaRPr sz="2800" dirty="0">
              <a:latin typeface="Times New Roman"/>
              <a:cs typeface="Times New Roman"/>
            </a:endParaRPr>
          </a:p>
          <a:p>
            <a:pPr marL="950570" indent="-118742">
              <a:spcBef>
                <a:spcPts val="140"/>
              </a:spcBef>
              <a:buSzPct val="82608"/>
              <a:buFont typeface="Symbol"/>
              <a:buChar char=""/>
              <a:tabLst>
                <a:tab pos="950570" algn="l"/>
              </a:tabLst>
            </a:pPr>
            <a:r>
              <a:rPr sz="2800" b="1" spc="-10" dirty="0">
                <a:solidFill>
                  <a:srgbClr val="3F0065"/>
                </a:solidFill>
                <a:latin typeface="Times New Roman"/>
                <a:cs typeface="Times New Roman"/>
              </a:rPr>
              <a:t>Illness</a:t>
            </a:r>
            <a:endParaRPr sz="2800" dirty="0">
              <a:latin typeface="Times New Roman"/>
              <a:cs typeface="Times New Roman"/>
            </a:endParaRPr>
          </a:p>
          <a:p>
            <a:pPr marL="950570" indent="-118742">
              <a:spcBef>
                <a:spcPts val="145"/>
              </a:spcBef>
              <a:buSzPct val="82608"/>
              <a:buFont typeface="Symbol"/>
              <a:buChar char=""/>
              <a:tabLst>
                <a:tab pos="950570" algn="l"/>
              </a:tabLst>
            </a:pPr>
            <a:r>
              <a:rPr sz="2800" b="1" spc="-10" dirty="0">
                <a:solidFill>
                  <a:srgbClr val="3F0065"/>
                </a:solidFill>
                <a:latin typeface="Times New Roman"/>
                <a:cs typeface="Times New Roman"/>
              </a:rPr>
              <a:t>Medications</a:t>
            </a:r>
            <a:endParaRPr sz="2800" dirty="0">
              <a:latin typeface="Times New Roman"/>
              <a:cs typeface="Times New Roman"/>
            </a:endParaRPr>
          </a:p>
          <a:p>
            <a:pPr marL="950570" indent="-118742">
              <a:spcBef>
                <a:spcPts val="135"/>
              </a:spcBef>
              <a:buSzPct val="82608"/>
              <a:buFont typeface="Symbol"/>
              <a:buChar char=""/>
              <a:tabLst>
                <a:tab pos="950570" algn="l"/>
              </a:tabLst>
            </a:pP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May</a:t>
            </a:r>
            <a:r>
              <a:rPr sz="2800" b="1" spc="-20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occur</a:t>
            </a:r>
            <a:r>
              <a:rPr sz="2800" b="1" spc="-1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for</a:t>
            </a:r>
            <a:r>
              <a:rPr sz="2800" b="1" spc="-20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no</a:t>
            </a:r>
            <a:r>
              <a:rPr sz="2800" b="1" spc="-20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apparent</a:t>
            </a:r>
            <a:r>
              <a:rPr sz="2800" b="1" spc="-20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F0065"/>
                </a:solidFill>
                <a:latin typeface="Times New Roman"/>
                <a:cs typeface="Times New Roman"/>
              </a:rPr>
              <a:t>reason</a:t>
            </a:r>
            <a:endParaRPr sz="115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xfrm>
            <a:off x="15090992" y="10303814"/>
            <a:ext cx="751869" cy="1638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spc="-25" dirty="0"/>
              <a:pPr marL="38099">
                <a:lnSpc>
                  <a:spcPts val="1410"/>
                </a:lnSpc>
              </a:pPr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10D7148C-3A9D-AB82-D1DC-4645929BA3C7}"/>
              </a:ext>
            </a:extLst>
          </p:cNvPr>
          <p:cNvSpPr txBox="1"/>
          <p:nvPr/>
        </p:nvSpPr>
        <p:spPr>
          <a:xfrm>
            <a:off x="381000" y="1066800"/>
            <a:ext cx="12496800" cy="5588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3207">
              <a:spcBef>
                <a:spcPts val="100"/>
              </a:spcBef>
            </a:pPr>
            <a:r>
              <a:rPr sz="2800" b="1" dirty="0">
                <a:latin typeface="Times New Roman"/>
                <a:cs typeface="Times New Roman"/>
              </a:rPr>
              <a:t>Hypo</a:t>
            </a:r>
            <a:r>
              <a:rPr sz="2800" dirty="0">
                <a:latin typeface="Times New Roman"/>
                <a:cs typeface="Times New Roman"/>
              </a:rPr>
              <a:t>glycemia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means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level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glucose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blood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has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dropped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below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target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range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lang="en-US" sz="2800" spc="-10" dirty="0">
              <a:latin typeface="Times New Roman"/>
              <a:cs typeface="Times New Roman"/>
            </a:endParaRPr>
          </a:p>
          <a:p>
            <a:pPr marL="12700" marR="323207">
              <a:spcBef>
                <a:spcPts val="100"/>
              </a:spcBef>
            </a:pPr>
            <a:endParaRPr lang="en-US" sz="2800" spc="-10" dirty="0">
              <a:latin typeface="Times New Roman"/>
              <a:cs typeface="Times New Roman"/>
            </a:endParaRPr>
          </a:p>
          <a:p>
            <a:pPr marL="12700" marR="323207">
              <a:spcBef>
                <a:spcPts val="10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 marR="470522"/>
            <a:r>
              <a:rPr sz="2800" b="1" dirty="0">
                <a:latin typeface="Times New Roman"/>
                <a:cs typeface="Times New Roman"/>
              </a:rPr>
              <a:t>Hypo</a:t>
            </a:r>
            <a:r>
              <a:rPr sz="2800" dirty="0">
                <a:latin typeface="Times New Roman"/>
                <a:cs typeface="Times New Roman"/>
              </a:rPr>
              <a:t>glycemia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“lows”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occur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whenever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there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too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much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insulin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body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amount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glucose.</a:t>
            </a:r>
            <a:endParaRPr sz="2800" dirty="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 marR="72389">
              <a:lnSpc>
                <a:spcPts val="1360"/>
              </a:lnSpc>
            </a:pPr>
            <a:r>
              <a:rPr sz="2800" dirty="0">
                <a:latin typeface="Times New Roman"/>
                <a:cs typeface="Times New Roman"/>
              </a:rPr>
              <a:t>However,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while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any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hypo</a:t>
            </a:r>
            <a:r>
              <a:rPr sz="2800" dirty="0">
                <a:latin typeface="Times New Roman"/>
                <a:cs typeface="Times New Roman"/>
              </a:rPr>
              <a:t>glycemia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episode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calls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urgent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action,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often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endParaRPr lang="en-US" sz="2800" dirty="0">
              <a:latin typeface="Times New Roman"/>
              <a:cs typeface="Times New Roman"/>
            </a:endParaRPr>
          </a:p>
          <a:p>
            <a:pPr marL="12700" marR="72389">
              <a:lnSpc>
                <a:spcPts val="1360"/>
              </a:lnSpc>
            </a:pPr>
            <a:endParaRPr lang="en-US" sz="2800" spc="-25" dirty="0">
              <a:latin typeface="Times New Roman"/>
              <a:cs typeface="Times New Roman"/>
            </a:endParaRPr>
          </a:p>
          <a:p>
            <a:pPr marL="12700" marR="72389">
              <a:lnSpc>
                <a:spcPts val="1360"/>
              </a:lnSpc>
            </a:pPr>
            <a:r>
              <a:rPr sz="2800" dirty="0">
                <a:latin typeface="Times New Roman"/>
                <a:cs typeface="Times New Roman"/>
              </a:rPr>
              <a:t>prevented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from </a:t>
            </a:r>
            <a:r>
              <a:rPr sz="2800" dirty="0">
                <a:latin typeface="Times New Roman"/>
                <a:cs typeface="Times New Roman"/>
              </a:rPr>
              <a:t>becoming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emergency.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Most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hypo</a:t>
            </a:r>
            <a:r>
              <a:rPr sz="2800" dirty="0">
                <a:latin typeface="Times New Roman"/>
                <a:cs typeface="Times New Roman"/>
              </a:rPr>
              <a:t>glycemic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episodes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quite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mild</a:t>
            </a:r>
            <a:endParaRPr lang="en-US" sz="2800" dirty="0">
              <a:latin typeface="Times New Roman"/>
              <a:cs typeface="Times New Roman"/>
            </a:endParaRPr>
          </a:p>
          <a:p>
            <a:pPr marL="12700" marR="72389">
              <a:lnSpc>
                <a:spcPts val="1360"/>
              </a:lnSpc>
            </a:pPr>
            <a:endParaRPr lang="en-US" sz="2800" spc="-25" dirty="0">
              <a:latin typeface="Times New Roman"/>
              <a:cs typeface="Times New Roman"/>
            </a:endParaRPr>
          </a:p>
          <a:p>
            <a:pPr marL="12700" marR="72389">
              <a:lnSpc>
                <a:spcPts val="1360"/>
              </a:lnSpc>
            </a:pP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symptoms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resolve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within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10- </a:t>
            </a:r>
            <a:r>
              <a:rPr sz="2800" dirty="0">
                <a:latin typeface="Times New Roman"/>
                <a:cs typeface="Times New Roman"/>
              </a:rPr>
              <a:t>15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minutes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consuming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quick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acting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carbohydrate</a:t>
            </a:r>
            <a:endParaRPr lang="en-US" sz="2800" dirty="0">
              <a:latin typeface="Times New Roman"/>
              <a:cs typeface="Times New Roman"/>
            </a:endParaRPr>
          </a:p>
          <a:p>
            <a:pPr marL="12700" marR="72389">
              <a:lnSpc>
                <a:spcPts val="1360"/>
              </a:lnSpc>
            </a:pPr>
            <a:endParaRPr lang="en-US" sz="2800" spc="-20" dirty="0">
              <a:latin typeface="Times New Roman"/>
              <a:cs typeface="Times New Roman"/>
            </a:endParaRPr>
          </a:p>
          <a:p>
            <a:pPr marL="12700" marR="72389">
              <a:lnSpc>
                <a:spcPts val="1360"/>
              </a:lnSpc>
            </a:pPr>
            <a:r>
              <a:rPr sz="2800" dirty="0">
                <a:latin typeface="Times New Roman"/>
                <a:cs typeface="Times New Roman"/>
              </a:rPr>
              <a:t>such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fruit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juice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non-</a:t>
            </a:r>
            <a:r>
              <a:rPr sz="2800" dirty="0">
                <a:latin typeface="Times New Roman"/>
                <a:cs typeface="Times New Roman"/>
              </a:rPr>
              <a:t>diet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soda.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Recognizing </a:t>
            </a:r>
            <a:r>
              <a:rPr sz="2800" dirty="0">
                <a:latin typeface="Times New Roman"/>
                <a:cs typeface="Times New Roman"/>
              </a:rPr>
              <a:t>early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symptoms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always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having</a:t>
            </a:r>
            <a:endParaRPr lang="en-US" sz="2800" dirty="0">
              <a:latin typeface="Times New Roman"/>
              <a:cs typeface="Times New Roman"/>
            </a:endParaRPr>
          </a:p>
          <a:p>
            <a:pPr marL="12700" marR="72389">
              <a:lnSpc>
                <a:spcPts val="1360"/>
              </a:lnSpc>
            </a:pPr>
            <a:endParaRPr lang="en-US" sz="2800" spc="-25" dirty="0">
              <a:latin typeface="Times New Roman"/>
              <a:cs typeface="Times New Roman"/>
            </a:endParaRPr>
          </a:p>
          <a:p>
            <a:pPr marL="12700" marR="72389">
              <a:lnSpc>
                <a:spcPts val="1360"/>
              </a:lnSpc>
            </a:pPr>
            <a:r>
              <a:rPr sz="2800" dirty="0">
                <a:latin typeface="Times New Roman"/>
                <a:cs typeface="Times New Roman"/>
              </a:rPr>
              <a:t>access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appropriate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foods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surest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way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prevent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an </a:t>
            </a:r>
            <a:r>
              <a:rPr sz="2800" spc="-10" dirty="0">
                <a:latin typeface="Times New Roman"/>
                <a:cs typeface="Times New Roman"/>
              </a:rPr>
              <a:t>emergency.</a:t>
            </a:r>
            <a:endParaRPr lang="en-US" sz="2800" spc="-10" dirty="0">
              <a:latin typeface="Times New Roman"/>
              <a:cs typeface="Times New Roman"/>
            </a:endParaRPr>
          </a:p>
          <a:p>
            <a:pPr marL="12700" marR="72389">
              <a:lnSpc>
                <a:spcPts val="1360"/>
              </a:lnSpc>
            </a:pPr>
            <a:endParaRPr lang="en-US" sz="2800" spc="-10" dirty="0">
              <a:latin typeface="Times New Roman"/>
              <a:cs typeface="Times New Roman"/>
            </a:endParaRPr>
          </a:p>
          <a:p>
            <a:pPr marL="12700" marR="72389">
              <a:lnSpc>
                <a:spcPts val="1360"/>
              </a:lnSpc>
            </a:pPr>
            <a:endParaRPr sz="2800" dirty="0">
              <a:latin typeface="Times New Roman"/>
              <a:cs typeface="Times New Roman"/>
            </a:endParaRPr>
          </a:p>
          <a:p>
            <a:pPr marL="12700">
              <a:spcBef>
                <a:spcPts val="960"/>
              </a:spcBef>
            </a:pPr>
            <a:r>
              <a:rPr sz="2800" b="1" dirty="0">
                <a:latin typeface="Times New Roman"/>
                <a:cs typeface="Times New Roman"/>
              </a:rPr>
              <a:t>Sometimes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there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is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no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explanation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for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why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hypoglycemia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occurs.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7299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sldNum" sz="quarter" idx="12"/>
          </p:nvPr>
        </p:nvSpPr>
        <p:spPr>
          <a:xfrm>
            <a:off x="15090992" y="10303814"/>
            <a:ext cx="751869" cy="1638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spc="-25" dirty="0"/>
              <a:pPr marL="38099">
                <a:lnSpc>
                  <a:spcPts val="1410"/>
                </a:lnSpc>
              </a:pPr>
              <a:t>13</a:t>
            </a:fld>
            <a:endParaRPr spc="-25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80BA2-6699-3405-7CEC-C5BC06CDEE8A}"/>
              </a:ext>
            </a:extLst>
          </p:cNvPr>
          <p:cNvSpPr txBox="1"/>
          <p:nvPr/>
        </p:nvSpPr>
        <p:spPr>
          <a:xfrm>
            <a:off x="914400" y="533400"/>
            <a:ext cx="11289631" cy="10095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Early Signs and Symptoms (Mild to Moderate):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2800" dirty="0"/>
              <a:t>Shaking or Trembling: A common early sign, often due to a release of adrenaline. </a:t>
            </a:r>
          </a:p>
          <a:p>
            <a:endParaRPr lang="en-US" sz="2800" dirty="0"/>
          </a:p>
          <a:p>
            <a:r>
              <a:rPr lang="en-US" sz="2800" dirty="0"/>
              <a:t>Sweating: Excessive sweating, even in cool environments, can be a warning sign. </a:t>
            </a:r>
          </a:p>
          <a:p>
            <a:endParaRPr lang="en-US" sz="2800" dirty="0"/>
          </a:p>
          <a:p>
            <a:r>
              <a:rPr lang="en-US" sz="2800" dirty="0"/>
              <a:t>Dizziness or Lightheadedness: This can occur as the brain struggles to get enough glucose. </a:t>
            </a:r>
          </a:p>
          <a:p>
            <a:endParaRPr lang="en-US" sz="2800" dirty="0"/>
          </a:p>
          <a:p>
            <a:r>
              <a:rPr lang="en-US" sz="2800" dirty="0"/>
              <a:t>Hunger or Nausea: The body's need for glucose can cause intense hunger. </a:t>
            </a:r>
          </a:p>
          <a:p>
            <a:r>
              <a:rPr lang="en-US" sz="2800" dirty="0"/>
              <a:t>Fast Heart Rate: The body's attempt to compensate for low blood sugar can lead to a rapid heartbeat. </a:t>
            </a:r>
          </a:p>
          <a:p>
            <a:endParaRPr lang="en-US" sz="2800" dirty="0"/>
          </a:p>
          <a:p>
            <a:r>
              <a:rPr lang="en-US" sz="2800" dirty="0"/>
              <a:t>Irritability or Anxiety: Low blood sugar can affect mood and behavior. </a:t>
            </a:r>
          </a:p>
          <a:p>
            <a:r>
              <a:rPr lang="en-US" sz="2800" dirty="0"/>
              <a:t>Pale Skin (Pallor): Reduced blood flow to the skin can cause a pale appearance. </a:t>
            </a:r>
          </a:p>
          <a:p>
            <a:endParaRPr lang="en-US" sz="2800" dirty="0"/>
          </a:p>
          <a:p>
            <a:r>
              <a:rPr lang="en-US" sz="2800" dirty="0"/>
              <a:t>Blurry Vision: Changes in vision can occur as blood sugar drops. </a:t>
            </a:r>
          </a:p>
          <a:p>
            <a:r>
              <a:rPr lang="en-US" sz="2800" dirty="0"/>
              <a:t>Headache: A headache can be a symptom of hypoglycemia.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DC226F-F229-7327-84F3-451942C66378}"/>
              </a:ext>
            </a:extLst>
          </p:cNvPr>
          <p:cNvSpPr txBox="1"/>
          <p:nvPr/>
        </p:nvSpPr>
        <p:spPr>
          <a:xfrm>
            <a:off x="685800" y="685800"/>
            <a:ext cx="11353800" cy="797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Severe Signs and Symptoms (If Uncorrected): 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Confusion or Difficulty Concentrating: The brain relies on glucose for energy, and low levels can cause impaired cognitive function. </a:t>
            </a:r>
          </a:p>
          <a:p>
            <a:endParaRPr lang="en-US" sz="2800" dirty="0"/>
          </a:p>
          <a:p>
            <a:r>
              <a:rPr lang="en-US" sz="2800" dirty="0"/>
              <a:t>Unusual Behavior: People may act strangely or display inappropriate behavior. </a:t>
            </a:r>
          </a:p>
          <a:p>
            <a:endParaRPr lang="en-US" sz="2800" dirty="0"/>
          </a:p>
          <a:p>
            <a:r>
              <a:rPr lang="en-US" sz="2800" dirty="0"/>
              <a:t>Slurred Speech: Difficulty speaking can be a sign of severe hypoglycemia. </a:t>
            </a:r>
          </a:p>
          <a:p>
            <a:endParaRPr lang="en-US" sz="2800" dirty="0"/>
          </a:p>
          <a:p>
            <a:r>
              <a:rPr lang="en-US" sz="2800" dirty="0"/>
              <a:t>Loss of Coordination: Clumsiness or difficulty with movement can occur. </a:t>
            </a:r>
          </a:p>
          <a:p>
            <a:endParaRPr lang="en-US" sz="2800" dirty="0"/>
          </a:p>
          <a:p>
            <a:r>
              <a:rPr lang="en-US" sz="2800" dirty="0"/>
              <a:t>Seizures: In severe cases, low blood sugar can trigger seizures. </a:t>
            </a:r>
          </a:p>
          <a:p>
            <a:endParaRPr lang="en-US" sz="2800" dirty="0"/>
          </a:p>
          <a:p>
            <a:r>
              <a:rPr lang="en-US" sz="2800" dirty="0"/>
              <a:t>Loss of Consciousness (Passing Out) or Coma: If blood sugar levels drop too low and remain low, unconsciousness or coma can occur. </a:t>
            </a:r>
          </a:p>
          <a:p>
            <a:endParaRPr lang="en-US" sz="2800" dirty="0"/>
          </a:p>
          <a:p>
            <a:r>
              <a:rPr lang="en-US" sz="2800" dirty="0"/>
              <a:t>Death: In the most severe cases, hypoglycemia can be fatal if not treated promptly. </a:t>
            </a:r>
          </a:p>
        </p:txBody>
      </p:sp>
    </p:spTree>
    <p:extLst>
      <p:ext uri="{BB962C8B-B14F-4D97-AF65-F5344CB8AC3E}">
        <p14:creationId xmlns:p14="http://schemas.microsoft.com/office/powerpoint/2010/main" val="1305464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9">
            <a:extLst>
              <a:ext uri="{FF2B5EF4-FFF2-40B4-BE49-F238E27FC236}">
                <a16:creationId xmlns:a16="http://schemas.microsoft.com/office/drawing/2014/main" id="{CD9620F6-21FD-055F-979A-993133A05AB9}"/>
              </a:ext>
            </a:extLst>
          </p:cNvPr>
          <p:cNvSpPr txBox="1"/>
          <p:nvPr/>
        </p:nvSpPr>
        <p:spPr>
          <a:xfrm>
            <a:off x="990600" y="762000"/>
            <a:ext cx="11734800" cy="7850482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232404">
              <a:lnSpc>
                <a:spcPct val="80000"/>
              </a:lnSpc>
              <a:spcBef>
                <a:spcPts val="385"/>
              </a:spcBef>
            </a:pP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symptoms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hypo</a:t>
            </a:r>
            <a:r>
              <a:rPr sz="2800" dirty="0">
                <a:latin typeface="Times New Roman"/>
                <a:cs typeface="Times New Roman"/>
              </a:rPr>
              <a:t>glycemia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vary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from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individual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another.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Also,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they</a:t>
            </a:r>
            <a:endParaRPr lang="en-US" sz="2800" dirty="0">
              <a:latin typeface="Times New Roman"/>
              <a:cs typeface="Times New Roman"/>
            </a:endParaRPr>
          </a:p>
          <a:p>
            <a:pPr marL="12700" marR="232404">
              <a:lnSpc>
                <a:spcPct val="80000"/>
              </a:lnSpc>
              <a:spcBef>
                <a:spcPts val="385"/>
              </a:spcBef>
            </a:pPr>
            <a:r>
              <a:rPr sz="2800" dirty="0">
                <a:latin typeface="Times New Roman"/>
                <a:cs typeface="Times New Roman"/>
              </a:rPr>
              <a:t>may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vary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one </a:t>
            </a:r>
            <a:r>
              <a:rPr sz="2800" dirty="0">
                <a:latin typeface="Times New Roman"/>
                <a:cs typeface="Times New Roman"/>
              </a:rPr>
              <a:t>individual,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from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episode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another.</a:t>
            </a:r>
            <a:endParaRPr lang="en-US" sz="2800" spc="-10" dirty="0">
              <a:latin typeface="Times New Roman"/>
              <a:cs typeface="Times New Roman"/>
            </a:endParaRPr>
          </a:p>
          <a:p>
            <a:pPr marL="12700" marR="232404">
              <a:lnSpc>
                <a:spcPct val="80000"/>
              </a:lnSpc>
              <a:spcBef>
                <a:spcPts val="38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  <a:spcBef>
                <a:spcPts val="1150"/>
              </a:spcBef>
            </a:pP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symptoms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mild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hypo</a:t>
            </a:r>
            <a:r>
              <a:rPr sz="2800" dirty="0">
                <a:latin typeface="Times New Roman"/>
                <a:cs typeface="Times New Roman"/>
              </a:rPr>
              <a:t>glycemia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first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alert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body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state</a:t>
            </a:r>
            <a:endParaRPr lang="en-US" sz="2800" dirty="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  <a:spcBef>
                <a:spcPts val="1150"/>
              </a:spcBef>
            </a:pP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low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glucose.</a:t>
            </a:r>
            <a:endParaRPr lang="en-US" sz="2800" dirty="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  <a:spcBef>
                <a:spcPts val="1150"/>
              </a:spcBef>
            </a:pPr>
            <a:endParaRPr lang="en-US" sz="2800" dirty="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  <a:spcBef>
                <a:spcPts val="1150"/>
              </a:spcBef>
            </a:pPr>
            <a:r>
              <a:rPr sz="2800" spc="-20" dirty="0">
                <a:latin typeface="Times New Roman"/>
                <a:cs typeface="Times New Roman"/>
              </a:rPr>
              <a:t>Mild </a:t>
            </a:r>
            <a:r>
              <a:rPr sz="2800" b="1" dirty="0">
                <a:latin typeface="Times New Roman"/>
                <a:cs typeface="Times New Roman"/>
              </a:rPr>
              <a:t>hypo</a:t>
            </a:r>
            <a:r>
              <a:rPr sz="2800" dirty="0">
                <a:latin typeface="Times New Roman"/>
                <a:cs typeface="Times New Roman"/>
              </a:rPr>
              <a:t>glycemia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usually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treated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easily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effectively.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However,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if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not</a:t>
            </a:r>
            <a:endParaRPr lang="en-US" sz="2800" dirty="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  <a:spcBef>
                <a:spcPts val="1150"/>
              </a:spcBef>
            </a:pPr>
            <a:r>
              <a:rPr sz="2800" dirty="0">
                <a:latin typeface="Times New Roman"/>
                <a:cs typeface="Times New Roman"/>
              </a:rPr>
              <a:t>treated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promptly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mild </a:t>
            </a:r>
            <a:r>
              <a:rPr sz="2800" b="1" dirty="0">
                <a:latin typeface="Times New Roman"/>
                <a:cs typeface="Times New Roman"/>
              </a:rPr>
              <a:t>hypo</a:t>
            </a:r>
            <a:r>
              <a:rPr sz="2800" dirty="0">
                <a:latin typeface="Times New Roman"/>
                <a:cs typeface="Times New Roman"/>
              </a:rPr>
              <a:t>glycemic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reaction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quickly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progress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severe</a:t>
            </a:r>
            <a:endParaRPr lang="en-US" sz="2800" dirty="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  <a:spcBef>
                <a:spcPts val="1150"/>
              </a:spcBef>
            </a:pPr>
            <a:r>
              <a:rPr sz="2800" dirty="0">
                <a:latin typeface="Times New Roman"/>
                <a:cs typeface="Times New Roman"/>
              </a:rPr>
              <a:t>state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condition.</a:t>
            </a:r>
            <a:endParaRPr lang="en-US" sz="2800" spc="-10" dirty="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  <a:spcBef>
                <a:spcPts val="115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 marR="374006">
              <a:lnSpc>
                <a:spcPts val="1150"/>
              </a:lnSpc>
              <a:spcBef>
                <a:spcPts val="1135"/>
              </a:spcBef>
            </a:pP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important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remember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early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recognition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intervention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endParaRPr lang="en-US" sz="2800" dirty="0">
              <a:latin typeface="Times New Roman"/>
              <a:cs typeface="Times New Roman"/>
            </a:endParaRPr>
          </a:p>
          <a:p>
            <a:pPr marL="12700" marR="374006">
              <a:lnSpc>
                <a:spcPts val="1150"/>
              </a:lnSpc>
              <a:spcBef>
                <a:spcPts val="1135"/>
              </a:spcBef>
            </a:pPr>
            <a:endParaRPr lang="en-US" sz="2800" dirty="0">
              <a:latin typeface="Times New Roman"/>
              <a:cs typeface="Times New Roman"/>
            </a:endParaRPr>
          </a:p>
          <a:p>
            <a:pPr marL="12700" marR="374006">
              <a:lnSpc>
                <a:spcPts val="1150"/>
              </a:lnSpc>
              <a:spcBef>
                <a:spcPts val="1135"/>
              </a:spcBef>
            </a:pP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best</a:t>
            </a:r>
            <a:r>
              <a:rPr lang="en-US" sz="2800" dirty="0">
                <a:latin typeface="Times New Roman"/>
                <a:cs typeface="Times New Roman"/>
              </a:rPr>
              <a:t> s</a:t>
            </a:r>
            <a:r>
              <a:rPr sz="2800" dirty="0">
                <a:latin typeface="Times New Roman"/>
                <a:cs typeface="Times New Roman"/>
              </a:rPr>
              <a:t>trategy</a:t>
            </a:r>
            <a:r>
              <a:rPr sz="2800" spc="-25" dirty="0">
                <a:latin typeface="Times New Roman"/>
                <a:cs typeface="Times New Roman"/>
              </a:rPr>
              <a:t> to </a:t>
            </a:r>
            <a:r>
              <a:rPr sz="2800" dirty="0">
                <a:latin typeface="Times New Roman"/>
                <a:cs typeface="Times New Roman"/>
              </a:rPr>
              <a:t>prevent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progression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more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severe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symptoms.</a:t>
            </a:r>
            <a:endParaRPr lang="en-US" sz="2800" spc="-10" dirty="0">
              <a:latin typeface="Times New Roman"/>
              <a:cs typeface="Times New Roman"/>
            </a:endParaRPr>
          </a:p>
          <a:p>
            <a:pPr marL="12700" marR="374006">
              <a:lnSpc>
                <a:spcPts val="1150"/>
              </a:lnSpc>
              <a:spcBef>
                <a:spcPts val="113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 marR="212085" algn="just">
              <a:lnSpc>
                <a:spcPct val="79800"/>
              </a:lnSpc>
              <a:spcBef>
                <a:spcPts val="1160"/>
              </a:spcBef>
            </a:pPr>
            <a:r>
              <a:rPr sz="2800" dirty="0">
                <a:latin typeface="Times New Roman"/>
                <a:cs typeface="Times New Roman"/>
              </a:rPr>
              <a:t>Among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lang="en-US" sz="2800" spc="-25" dirty="0">
                <a:latin typeface="Times New Roman"/>
                <a:cs typeface="Times New Roman"/>
              </a:rPr>
              <a:t>patients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type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diabetes,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mild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hypo</a:t>
            </a:r>
            <a:r>
              <a:rPr sz="2800" dirty="0">
                <a:latin typeface="Times New Roman"/>
                <a:cs typeface="Times New Roman"/>
              </a:rPr>
              <a:t>glycemia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common,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but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severe</a:t>
            </a:r>
            <a:endParaRPr lang="en-US" sz="2800" dirty="0">
              <a:latin typeface="Times New Roman"/>
              <a:cs typeface="Times New Roman"/>
            </a:endParaRPr>
          </a:p>
          <a:p>
            <a:pPr marL="12700" marR="212085" algn="just">
              <a:lnSpc>
                <a:spcPct val="79800"/>
              </a:lnSpc>
              <a:spcBef>
                <a:spcPts val="1160"/>
              </a:spcBef>
            </a:pPr>
            <a:r>
              <a:rPr sz="2800" dirty="0">
                <a:latin typeface="Times New Roman"/>
                <a:cs typeface="Times New Roman"/>
              </a:rPr>
              <a:t>episodes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rare, </a:t>
            </a:r>
            <a:r>
              <a:rPr sz="2800" dirty="0">
                <a:latin typeface="Times New Roman"/>
                <a:cs typeface="Times New Roman"/>
              </a:rPr>
              <a:t>even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among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those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taking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insulin.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Still,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all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patients</a:t>
            </a:r>
            <a:endParaRPr lang="en-US" sz="2800" dirty="0">
              <a:latin typeface="Times New Roman"/>
              <a:cs typeface="Times New Roman"/>
            </a:endParaRPr>
          </a:p>
          <a:p>
            <a:pPr marL="12700" marR="212085" algn="just">
              <a:lnSpc>
                <a:spcPct val="79800"/>
              </a:lnSpc>
              <a:spcBef>
                <a:spcPts val="1160"/>
              </a:spcBef>
            </a:pPr>
            <a:r>
              <a:rPr sz="2800" dirty="0">
                <a:latin typeface="Times New Roman"/>
                <a:cs typeface="Times New Roman"/>
              </a:rPr>
              <a:t>who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intensively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controlling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glucose </a:t>
            </a:r>
            <a:r>
              <a:rPr sz="2800" dirty="0">
                <a:latin typeface="Times New Roman"/>
                <a:cs typeface="Times New Roman"/>
              </a:rPr>
              <a:t>levels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should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aware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warning</a:t>
            </a:r>
            <a:endParaRPr lang="en-US" sz="2800" dirty="0">
              <a:latin typeface="Times New Roman"/>
              <a:cs typeface="Times New Roman"/>
            </a:endParaRPr>
          </a:p>
          <a:p>
            <a:pPr marL="12700" marR="212085" algn="just">
              <a:lnSpc>
                <a:spcPct val="79800"/>
              </a:lnSpc>
              <a:spcBef>
                <a:spcPts val="1160"/>
              </a:spcBef>
            </a:pPr>
            <a:r>
              <a:rPr sz="2800" dirty="0">
                <a:latin typeface="Times New Roman"/>
                <a:cs typeface="Times New Roman"/>
              </a:rPr>
              <a:t>symptoms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hypo</a:t>
            </a:r>
            <a:r>
              <a:rPr sz="2800" spc="-10" dirty="0">
                <a:latin typeface="Times New Roman"/>
                <a:cs typeface="Times New Roman"/>
              </a:rPr>
              <a:t>glycemia.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7950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295400" y="1066800"/>
            <a:ext cx="10439400" cy="23034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7061">
              <a:spcBef>
                <a:spcPts val="100"/>
              </a:spcBef>
            </a:pPr>
            <a:r>
              <a:rPr lang="en-US" sz="4800" b="1" dirty="0">
                <a:solidFill>
                  <a:srgbClr val="A82A3F"/>
                </a:solidFill>
                <a:latin typeface="Garamond"/>
                <a:cs typeface="Garamond"/>
              </a:rPr>
              <a:t>             </a:t>
            </a:r>
            <a:r>
              <a:rPr sz="4800" b="1" dirty="0">
                <a:solidFill>
                  <a:srgbClr val="A82A3F"/>
                </a:solidFill>
                <a:latin typeface="Garamond"/>
                <a:cs typeface="Garamond"/>
              </a:rPr>
              <a:t>Severe</a:t>
            </a:r>
            <a:r>
              <a:rPr sz="4800" b="1" spc="-85" dirty="0">
                <a:solidFill>
                  <a:srgbClr val="A82A3F"/>
                </a:solidFill>
                <a:latin typeface="Garamond"/>
                <a:cs typeface="Garamond"/>
              </a:rPr>
              <a:t> </a:t>
            </a:r>
            <a:r>
              <a:rPr sz="4800" b="1" spc="-10" dirty="0">
                <a:solidFill>
                  <a:srgbClr val="A82A3F"/>
                </a:solidFill>
                <a:latin typeface="Garamond"/>
                <a:cs typeface="Garamond"/>
              </a:rPr>
              <a:t>Hypoglycemia</a:t>
            </a:r>
            <a:endParaRPr lang="en-US" sz="4800" b="1" spc="-10" dirty="0">
              <a:solidFill>
                <a:srgbClr val="A82A3F"/>
              </a:solidFill>
              <a:latin typeface="Garamond"/>
              <a:cs typeface="Garamond"/>
            </a:endParaRPr>
          </a:p>
          <a:p>
            <a:pPr marL="767061">
              <a:spcBef>
                <a:spcPts val="100"/>
              </a:spcBef>
            </a:pPr>
            <a:endParaRPr sz="3600" dirty="0">
              <a:latin typeface="Garamond"/>
              <a:cs typeface="Garamond"/>
            </a:endParaRPr>
          </a:p>
          <a:p>
            <a:pPr marL="292093" marR="130172" indent="-1270">
              <a:lnSpc>
                <a:spcPct val="91800"/>
              </a:lnSpc>
              <a:spcBef>
                <a:spcPts val="1455"/>
              </a:spcBef>
            </a:pP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If a </a:t>
            </a:r>
            <a:r>
              <a:rPr lang="en-US"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patient</a:t>
            </a:r>
            <a:r>
              <a:rPr sz="2800" b="1" spc="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exhibits unconsciousness </a:t>
            </a:r>
            <a:r>
              <a:rPr sz="2800" b="1" spc="-25" dirty="0">
                <a:solidFill>
                  <a:srgbClr val="3F0065"/>
                </a:solidFill>
                <a:latin typeface="Times New Roman"/>
                <a:cs typeface="Times New Roman"/>
              </a:rPr>
              <a:t>or </a:t>
            </a:r>
            <a:r>
              <a:rPr sz="2800" b="1" spc="-10" dirty="0">
                <a:solidFill>
                  <a:srgbClr val="3F0065"/>
                </a:solidFill>
                <a:latin typeface="Times New Roman"/>
                <a:cs typeface="Times New Roman"/>
              </a:rPr>
              <a:t>unresponsiveness,</a:t>
            </a: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 seizures (convulsions),</a:t>
            </a:r>
            <a:r>
              <a:rPr sz="2800" b="1" spc="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or </a:t>
            </a:r>
            <a:r>
              <a:rPr sz="2800" b="1" spc="-25" dirty="0">
                <a:solidFill>
                  <a:srgbClr val="3F0065"/>
                </a:solidFill>
                <a:latin typeface="Times New Roman"/>
                <a:cs typeface="Times New Roman"/>
              </a:rPr>
              <a:t>is </a:t>
            </a: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unable</a:t>
            </a:r>
            <a:r>
              <a:rPr sz="2800" b="1" spc="-20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to</a:t>
            </a:r>
            <a:r>
              <a:rPr sz="2800" b="1" spc="-1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swallow,</a:t>
            </a:r>
            <a:r>
              <a:rPr sz="2800" b="1" spc="-1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this</a:t>
            </a:r>
            <a:r>
              <a:rPr sz="2800" b="1" spc="-10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is</a:t>
            </a:r>
            <a:r>
              <a:rPr sz="2800" b="1" spc="-1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an</a:t>
            </a:r>
            <a:r>
              <a:rPr sz="2800" b="1" spc="-20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A82A3F"/>
                </a:solidFill>
                <a:latin typeface="Times New Roman"/>
                <a:cs typeface="Times New Roman"/>
              </a:rPr>
              <a:t>EMERGENCY</a:t>
            </a:r>
            <a:r>
              <a:rPr sz="2800" b="1" spc="-10" dirty="0">
                <a:solidFill>
                  <a:srgbClr val="3F0065"/>
                </a:solid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xfrm>
            <a:off x="15090992" y="10303814"/>
            <a:ext cx="751869" cy="1638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spc="-25" dirty="0"/>
              <a:pPr marL="38099">
                <a:lnSpc>
                  <a:spcPts val="1410"/>
                </a:lnSpc>
              </a:pPr>
              <a:t>16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1143000" y="5029200"/>
            <a:ext cx="11582400" cy="107850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360"/>
              </a:lnSpc>
              <a:spcBef>
                <a:spcPts val="210"/>
              </a:spcBef>
            </a:pP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virtually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impossible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overdose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glucagon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therefore,</a:t>
            </a:r>
            <a:endParaRPr lang="en-US" sz="3200" dirty="0">
              <a:latin typeface="Times New Roman"/>
              <a:cs typeface="Times New Roman"/>
            </a:endParaRPr>
          </a:p>
          <a:p>
            <a:pPr marL="12700" marR="5080">
              <a:lnSpc>
                <a:spcPts val="1360"/>
              </a:lnSpc>
              <a:spcBef>
                <a:spcPts val="210"/>
              </a:spcBef>
            </a:pPr>
            <a:endParaRPr lang="en-US" sz="3200" spc="-25" dirty="0">
              <a:latin typeface="Times New Roman"/>
              <a:cs typeface="Times New Roman"/>
            </a:endParaRPr>
          </a:p>
          <a:p>
            <a:pPr marL="12700" marR="5080">
              <a:lnSpc>
                <a:spcPts val="1360"/>
              </a:lnSpc>
              <a:spcBef>
                <a:spcPts val="210"/>
              </a:spcBef>
            </a:pPr>
            <a:r>
              <a:rPr sz="3200" dirty="0">
                <a:latin typeface="Times New Roman"/>
                <a:cs typeface="Times New Roman"/>
              </a:rPr>
              <a:t>always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safer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treat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order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avoid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serious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dangers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not</a:t>
            </a:r>
            <a:endParaRPr lang="en-US" sz="3200" dirty="0">
              <a:latin typeface="Times New Roman"/>
              <a:cs typeface="Times New Roman"/>
            </a:endParaRPr>
          </a:p>
          <a:p>
            <a:pPr marL="12700" marR="5080">
              <a:lnSpc>
                <a:spcPts val="1360"/>
              </a:lnSpc>
              <a:spcBef>
                <a:spcPts val="210"/>
              </a:spcBef>
            </a:pPr>
            <a:endParaRPr lang="en-US" sz="3200" dirty="0">
              <a:latin typeface="Times New Roman"/>
              <a:cs typeface="Times New Roman"/>
            </a:endParaRPr>
          </a:p>
          <a:p>
            <a:pPr marL="12700" marR="5080">
              <a:lnSpc>
                <a:spcPts val="1360"/>
              </a:lnSpc>
              <a:spcBef>
                <a:spcPts val="210"/>
              </a:spcBef>
            </a:pPr>
            <a:r>
              <a:rPr sz="3200" spc="-10" dirty="0">
                <a:latin typeface="Times New Roman"/>
                <a:cs typeface="Times New Roman"/>
              </a:rPr>
              <a:t>treating.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685801" y="1828800"/>
            <a:ext cx="12191998" cy="2592376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spcBef>
                <a:spcPts val="1295"/>
              </a:spcBef>
            </a:pPr>
            <a:r>
              <a:rPr lang="en-US" sz="3600" b="1" spc="-10" dirty="0">
                <a:solidFill>
                  <a:srgbClr val="3F0065"/>
                </a:solidFill>
                <a:latin typeface="Garamond"/>
                <a:cs typeface="Garamond"/>
              </a:rPr>
              <a:t>                  </a:t>
            </a:r>
            <a:r>
              <a:rPr sz="4400" b="1" spc="-10" dirty="0">
                <a:solidFill>
                  <a:srgbClr val="3F0065"/>
                </a:solidFill>
                <a:latin typeface="Garamond"/>
                <a:cs typeface="Garamond"/>
              </a:rPr>
              <a:t>Responding</a:t>
            </a:r>
            <a:r>
              <a:rPr sz="4400" b="1" spc="-60" dirty="0">
                <a:solidFill>
                  <a:srgbClr val="3F0065"/>
                </a:solidFill>
                <a:latin typeface="Garamond"/>
                <a:cs typeface="Garamond"/>
              </a:rPr>
              <a:t> </a:t>
            </a:r>
            <a:r>
              <a:rPr sz="4400" b="1" dirty="0">
                <a:solidFill>
                  <a:srgbClr val="3F0065"/>
                </a:solidFill>
                <a:latin typeface="Garamond"/>
                <a:cs typeface="Garamond"/>
              </a:rPr>
              <a:t>to</a:t>
            </a:r>
            <a:r>
              <a:rPr sz="4400" b="1" spc="-60" dirty="0">
                <a:solidFill>
                  <a:srgbClr val="3F0065"/>
                </a:solidFill>
                <a:latin typeface="Garamond"/>
                <a:cs typeface="Garamond"/>
              </a:rPr>
              <a:t> </a:t>
            </a:r>
            <a:r>
              <a:rPr sz="4400" b="1" dirty="0">
                <a:solidFill>
                  <a:srgbClr val="A82A3F"/>
                </a:solidFill>
                <a:latin typeface="Garamond"/>
                <a:cs typeface="Garamond"/>
              </a:rPr>
              <a:t>Severe</a:t>
            </a:r>
            <a:r>
              <a:rPr sz="4400" b="1" spc="-55" dirty="0">
                <a:solidFill>
                  <a:srgbClr val="A82A3F"/>
                </a:solidFill>
                <a:latin typeface="Garamond"/>
                <a:cs typeface="Garamond"/>
              </a:rPr>
              <a:t> </a:t>
            </a:r>
            <a:r>
              <a:rPr sz="4400" b="1" spc="-10" dirty="0">
                <a:solidFill>
                  <a:srgbClr val="A82A3F"/>
                </a:solidFill>
                <a:latin typeface="Garamond"/>
                <a:cs typeface="Garamond"/>
              </a:rPr>
              <a:t>Hypoglycemia</a:t>
            </a:r>
            <a:endParaRPr lang="en-US" sz="4400" b="1" spc="-10" dirty="0">
              <a:solidFill>
                <a:srgbClr val="A82A3F"/>
              </a:solidFill>
              <a:latin typeface="Garamond"/>
              <a:cs typeface="Garamond"/>
            </a:endParaRPr>
          </a:p>
          <a:p>
            <a:pPr marL="12700">
              <a:spcBef>
                <a:spcPts val="1295"/>
              </a:spcBef>
            </a:pPr>
            <a:endParaRPr lang="en-US" sz="3600" b="1" spc="-10" dirty="0">
              <a:solidFill>
                <a:srgbClr val="A82A3F"/>
              </a:solidFill>
              <a:latin typeface="Garamond"/>
              <a:cs typeface="Times New Roman"/>
            </a:endParaRPr>
          </a:p>
          <a:p>
            <a:pPr marL="12700">
              <a:spcBef>
                <a:spcPts val="1295"/>
              </a:spcBef>
            </a:pPr>
            <a:r>
              <a:rPr sz="2800" dirty="0">
                <a:latin typeface="Times New Roman"/>
                <a:cs typeface="Times New Roman"/>
              </a:rPr>
              <a:t>If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severe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hypoglycemia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develops,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3F0065"/>
                </a:solidFill>
                <a:latin typeface="Times New Roman"/>
                <a:cs typeface="Times New Roman"/>
              </a:rPr>
              <a:t>LIFE- </a:t>
            </a: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SAVING</a:t>
            </a:r>
            <a:r>
              <a:rPr sz="2800" b="1" spc="3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injection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glucagon</a:t>
            </a:r>
            <a:r>
              <a:rPr sz="2800" b="1" spc="50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(a </a:t>
            </a:r>
            <a:r>
              <a:rPr sz="2800" dirty="0">
                <a:latin typeface="Times New Roman"/>
                <a:cs typeface="Times New Roman"/>
              </a:rPr>
              <a:t>hormone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raises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blood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glucose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levels) </a:t>
            </a:r>
            <a:r>
              <a:rPr sz="2800" dirty="0">
                <a:latin typeface="Times New Roman"/>
                <a:cs typeface="Times New Roman"/>
              </a:rPr>
              <a:t>must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given.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xfrm>
            <a:off x="15090992" y="10303814"/>
            <a:ext cx="751869" cy="1638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spc="-25" dirty="0"/>
              <a:pPr marL="38099">
                <a:lnSpc>
                  <a:spcPts val="1410"/>
                </a:lnSpc>
              </a:pPr>
              <a:t>17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914400" y="4784090"/>
            <a:ext cx="11963399" cy="18517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Glucagon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hormone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made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pancreas.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acts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liver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release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stored glucose.</a:t>
            </a:r>
            <a:endParaRPr sz="2800" dirty="0">
              <a:latin typeface="Times New Roman"/>
              <a:cs typeface="Times New Roman"/>
            </a:endParaRPr>
          </a:p>
          <a:p>
            <a:pPr>
              <a:spcBef>
                <a:spcPts val="93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 marR="17780"/>
            <a:r>
              <a:rPr sz="2800" dirty="0">
                <a:latin typeface="Times New Roman"/>
                <a:cs typeface="Times New Roman"/>
              </a:rPr>
              <a:t>Glucagon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available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given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injection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emergency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kit.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237228" y="844546"/>
            <a:ext cx="554634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dirty="0">
                <a:solidFill>
                  <a:srgbClr val="3F0065"/>
                </a:solidFill>
                <a:latin typeface="Garamond"/>
                <a:cs typeface="Garamond"/>
              </a:rPr>
              <a:t>Glucagon</a:t>
            </a:r>
            <a:r>
              <a:rPr sz="3600" b="1" spc="-80" dirty="0">
                <a:solidFill>
                  <a:srgbClr val="3F0065"/>
                </a:solidFill>
                <a:latin typeface="Garamond"/>
                <a:cs typeface="Garamond"/>
              </a:rPr>
              <a:t> </a:t>
            </a:r>
            <a:r>
              <a:rPr sz="3600" b="1" dirty="0">
                <a:solidFill>
                  <a:srgbClr val="3F0065"/>
                </a:solidFill>
                <a:latin typeface="Garamond"/>
                <a:cs typeface="Garamond"/>
              </a:rPr>
              <a:t>Kit</a:t>
            </a:r>
            <a:r>
              <a:rPr sz="3600" b="1" spc="-80" dirty="0">
                <a:solidFill>
                  <a:srgbClr val="3F0065"/>
                </a:solidFill>
                <a:latin typeface="Garamond"/>
                <a:cs typeface="Garamond"/>
              </a:rPr>
              <a:t> </a:t>
            </a:r>
            <a:r>
              <a:rPr sz="3600" b="1" spc="-10" dirty="0">
                <a:solidFill>
                  <a:srgbClr val="3F0065"/>
                </a:solidFill>
                <a:latin typeface="Garamond"/>
                <a:cs typeface="Garamond"/>
              </a:rPr>
              <a:t>Storage</a:t>
            </a:r>
            <a:endParaRPr sz="3600" dirty="0">
              <a:latin typeface="Garamond"/>
              <a:cs typeface="Garamond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1850899"/>
            <a:ext cx="3200400" cy="23401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55128" y="1856232"/>
            <a:ext cx="4903471" cy="233476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352801" y="5120096"/>
            <a:ext cx="7315199" cy="1755609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92401" marR="379085" indent="-180335">
              <a:lnSpc>
                <a:spcPts val="1360"/>
              </a:lnSpc>
              <a:spcBef>
                <a:spcPts val="270"/>
              </a:spcBef>
            </a:pPr>
            <a:r>
              <a:rPr sz="3200" b="1" dirty="0">
                <a:latin typeface="Times New Roman"/>
                <a:cs typeface="Times New Roman"/>
              </a:rPr>
              <a:t>Management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Plan,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the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kit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should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be:</a:t>
            </a:r>
            <a:endParaRPr sz="3200" dirty="0">
              <a:latin typeface="Times New Roman"/>
              <a:cs typeface="Times New Roman"/>
            </a:endParaRPr>
          </a:p>
          <a:p>
            <a:pPr marL="399405" indent="-147317">
              <a:spcBef>
                <a:spcPts val="130"/>
              </a:spcBef>
              <a:buClr>
                <a:srgbClr val="3F0065"/>
              </a:buClr>
              <a:buSzPct val="44000"/>
              <a:buFont typeface="Arial"/>
              <a:buChar char="•"/>
              <a:tabLst>
                <a:tab pos="399405" algn="l"/>
              </a:tabLst>
            </a:pPr>
            <a:r>
              <a:rPr sz="3200" b="1" dirty="0">
                <a:latin typeface="Times New Roman"/>
                <a:cs typeface="Times New Roman"/>
              </a:rPr>
              <a:t>accessible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to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trained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personnel</a:t>
            </a:r>
            <a:endParaRPr sz="3200" dirty="0">
              <a:latin typeface="Times New Roman"/>
              <a:cs typeface="Times New Roman"/>
            </a:endParaRPr>
          </a:p>
          <a:p>
            <a:pPr marL="399405" indent="-147317">
              <a:spcBef>
                <a:spcPts val="165"/>
              </a:spcBef>
              <a:buClr>
                <a:srgbClr val="3F0065"/>
              </a:buClr>
              <a:buSzPct val="44000"/>
              <a:buFont typeface="Arial"/>
              <a:buChar char="•"/>
              <a:tabLst>
                <a:tab pos="399405" algn="l"/>
              </a:tabLst>
            </a:pPr>
            <a:r>
              <a:rPr sz="3200" b="1" dirty="0">
                <a:latin typeface="Times New Roman"/>
                <a:cs typeface="Times New Roman"/>
              </a:rPr>
              <a:t>stored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at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room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temperature</a:t>
            </a:r>
            <a:endParaRPr sz="3200" dirty="0">
              <a:latin typeface="Times New Roman"/>
              <a:cs typeface="Times New Roman"/>
            </a:endParaRPr>
          </a:p>
          <a:p>
            <a:pPr marL="399405" indent="-147317">
              <a:spcBef>
                <a:spcPts val="155"/>
              </a:spcBef>
              <a:buClr>
                <a:srgbClr val="3F0065"/>
              </a:buClr>
              <a:buSzPct val="44000"/>
              <a:buFont typeface="Arial"/>
              <a:buChar char="•"/>
              <a:tabLst>
                <a:tab pos="399405" algn="l"/>
              </a:tabLst>
            </a:pPr>
            <a:r>
              <a:rPr sz="3200" b="1" dirty="0">
                <a:latin typeface="Times New Roman"/>
                <a:cs typeface="Times New Roman"/>
              </a:rPr>
              <a:t>monitored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for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expiration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Times New Roman"/>
                <a:cs typeface="Times New Roman"/>
              </a:rPr>
              <a:t>date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xfrm>
            <a:off x="15090992" y="10303814"/>
            <a:ext cx="751869" cy="1638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spc="-25" dirty="0"/>
              <a:pPr marL="38099">
                <a:lnSpc>
                  <a:spcPts val="1410"/>
                </a:lnSpc>
              </a:pPr>
              <a:t>18</a:t>
            </a:fld>
            <a:endParaRPr spc="-25" dirty="0"/>
          </a:p>
        </p:txBody>
      </p:sp>
      <p:sp>
        <p:nvSpPr>
          <p:cNvPr id="12" name="object 12"/>
          <p:cNvSpPr txBox="1"/>
          <p:nvPr/>
        </p:nvSpPr>
        <p:spPr>
          <a:xfrm>
            <a:off x="1371601" y="7187946"/>
            <a:ext cx="11277600" cy="1921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919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marR="125727"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glucagon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kit’s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expiration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date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should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checked.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not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administer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if </a:t>
            </a:r>
            <a:r>
              <a:rPr sz="2800" dirty="0">
                <a:latin typeface="Times New Roman"/>
                <a:cs typeface="Times New Roman"/>
              </a:rPr>
              <a:t>expired,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discolored,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does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not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dissolve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well.</a:t>
            </a:r>
            <a:endParaRPr lang="en-US" sz="2800" spc="-20" dirty="0">
              <a:latin typeface="Times New Roman"/>
              <a:cs typeface="Times New Roman"/>
            </a:endParaRPr>
          </a:p>
          <a:p>
            <a:pPr marL="12700" marR="125727">
              <a:spcBef>
                <a:spcPts val="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/>
            <a:r>
              <a:rPr sz="2800" dirty="0">
                <a:latin typeface="Times New Roman"/>
                <a:cs typeface="Times New Roman"/>
              </a:rPr>
              <a:t>Expired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glucagon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emergency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kits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used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future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training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sessions.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57201" y="433759"/>
            <a:ext cx="12649198" cy="10772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2" algn="ctr">
              <a:spcBef>
                <a:spcPts val="100"/>
              </a:spcBef>
            </a:pPr>
            <a:r>
              <a:rPr sz="3600" b="1" spc="-10" dirty="0">
                <a:solidFill>
                  <a:srgbClr val="3F0065"/>
                </a:solidFill>
                <a:latin typeface="Garamond"/>
                <a:cs typeface="Garamond"/>
              </a:rPr>
              <a:t>Emergency</a:t>
            </a:r>
            <a:r>
              <a:rPr sz="3600" b="1" spc="-45" dirty="0">
                <a:solidFill>
                  <a:srgbClr val="3F0065"/>
                </a:solidFill>
                <a:latin typeface="Garamond"/>
                <a:cs typeface="Garamond"/>
              </a:rPr>
              <a:t> </a:t>
            </a:r>
            <a:r>
              <a:rPr sz="3600" b="1" dirty="0">
                <a:solidFill>
                  <a:srgbClr val="3F0065"/>
                </a:solidFill>
                <a:latin typeface="Garamond"/>
                <a:cs typeface="Garamond"/>
              </a:rPr>
              <a:t>Kit</a:t>
            </a:r>
            <a:r>
              <a:rPr sz="3600" b="1" spc="-45" dirty="0">
                <a:solidFill>
                  <a:srgbClr val="3F0065"/>
                </a:solidFill>
                <a:latin typeface="Garamond"/>
                <a:cs typeface="Garamond"/>
              </a:rPr>
              <a:t> </a:t>
            </a:r>
            <a:r>
              <a:rPr sz="3600" b="1" spc="-10" dirty="0">
                <a:solidFill>
                  <a:srgbClr val="3F0065"/>
                </a:solidFill>
                <a:latin typeface="Garamond"/>
                <a:cs typeface="Garamond"/>
              </a:rPr>
              <a:t>Contents:</a:t>
            </a:r>
            <a:endParaRPr sz="3600" dirty="0">
              <a:latin typeface="Garamond"/>
              <a:cs typeface="Garamond"/>
            </a:endParaRPr>
          </a:p>
          <a:p>
            <a:pPr marL="12700">
              <a:spcBef>
                <a:spcPts val="1065"/>
              </a:spcBef>
            </a:pPr>
            <a:r>
              <a:rPr lang="en-US" sz="2400" b="1" dirty="0">
                <a:latin typeface="Times New Roman"/>
                <a:cs typeface="Times New Roman"/>
              </a:rPr>
              <a:t>                </a:t>
            </a:r>
            <a:r>
              <a:rPr sz="2400" b="1" dirty="0">
                <a:latin typeface="Times New Roman"/>
                <a:cs typeface="Times New Roman"/>
              </a:rPr>
              <a:t>1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mg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freeze-</a:t>
            </a:r>
            <a:r>
              <a:rPr sz="2400" b="1" dirty="0">
                <a:latin typeface="Times New Roman"/>
                <a:cs typeface="Times New Roman"/>
              </a:rPr>
              <a:t>dried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glucagon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(Vial)</a:t>
            </a:r>
            <a:r>
              <a:rPr sz="2400" b="1" dirty="0">
                <a:latin typeface="Times New Roman"/>
                <a:cs typeface="Times New Roman"/>
              </a:rPr>
              <a:t>1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ml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water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for</a:t>
            </a:r>
            <a:r>
              <a:rPr sz="2400" b="1" spc="3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reconstitution</a:t>
            </a:r>
            <a:r>
              <a:rPr sz="2400" b="1" spc="-10" dirty="0">
                <a:latin typeface="Times New Roman"/>
                <a:cs typeface="Times New Roman"/>
              </a:rPr>
              <a:t> (Syringe)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341626"/>
            <a:ext cx="6228588" cy="29161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4554" y="2337056"/>
            <a:ext cx="6371845" cy="2920744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xfrm>
            <a:off x="15090992" y="10303814"/>
            <a:ext cx="751869" cy="1638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spc="-25" dirty="0"/>
              <a:pPr marL="38099">
                <a:lnSpc>
                  <a:spcPts val="1410"/>
                </a:lnSpc>
              </a:pPr>
              <a:t>19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609600" y="7315199"/>
            <a:ext cx="12191999" cy="70147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270"/>
              </a:spcBef>
            </a:pPr>
            <a:r>
              <a:rPr sz="3200" b="1" dirty="0">
                <a:solidFill>
                  <a:srgbClr val="3F0065"/>
                </a:solidFill>
                <a:latin typeface="Times New Roman"/>
                <a:cs typeface="Times New Roman"/>
              </a:rPr>
              <a:t>Combine</a:t>
            </a:r>
            <a:r>
              <a:rPr sz="3200" b="1" spc="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F0065"/>
                </a:solidFill>
                <a:latin typeface="Times New Roman"/>
                <a:cs typeface="Times New Roman"/>
              </a:rPr>
              <a:t>glucagon</a:t>
            </a:r>
            <a:r>
              <a:rPr sz="3200" b="1" spc="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F0065"/>
                </a:solidFill>
                <a:latin typeface="Times New Roman"/>
                <a:cs typeface="Times New Roman"/>
              </a:rPr>
              <a:t>and</a:t>
            </a:r>
            <a:r>
              <a:rPr sz="3200" b="1" spc="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F0065"/>
                </a:solidFill>
                <a:latin typeface="Times New Roman"/>
                <a:cs typeface="Times New Roman"/>
              </a:rPr>
              <a:t>water</a:t>
            </a:r>
            <a:r>
              <a:rPr sz="3200" b="1" spc="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F0065"/>
                </a:solidFill>
                <a:latin typeface="Times New Roman"/>
                <a:cs typeface="Times New Roman"/>
              </a:rPr>
              <a:t>immediately</a:t>
            </a:r>
            <a:r>
              <a:rPr sz="3200" b="1" spc="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F0065"/>
                </a:solidFill>
                <a:latin typeface="Times New Roman"/>
                <a:cs typeface="Times New Roman"/>
              </a:rPr>
              <a:t>before</a:t>
            </a:r>
            <a:r>
              <a:rPr sz="3200" b="1" spc="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F0065"/>
                </a:solidFill>
                <a:latin typeface="Times New Roman"/>
                <a:cs typeface="Times New Roman"/>
              </a:rPr>
              <a:t>use</a:t>
            </a:r>
            <a:r>
              <a:rPr sz="3200" b="1" spc="10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3F0065"/>
                </a:solidFill>
                <a:latin typeface="Times New Roman"/>
                <a:cs typeface="Times New Roman"/>
              </a:rPr>
              <a:t>and </a:t>
            </a:r>
            <a:r>
              <a:rPr sz="3200" b="1" dirty="0">
                <a:solidFill>
                  <a:srgbClr val="3F0065"/>
                </a:solidFill>
                <a:latin typeface="Times New Roman"/>
                <a:cs typeface="Times New Roman"/>
              </a:rPr>
              <a:t>discard</a:t>
            </a:r>
            <a:r>
              <a:rPr sz="3200" b="1" spc="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F0065"/>
                </a:solidFill>
                <a:latin typeface="Times New Roman"/>
                <a:cs typeface="Times New Roman"/>
              </a:rPr>
              <a:t>any</a:t>
            </a:r>
            <a:endParaRPr lang="en-US" sz="3200" b="1" dirty="0">
              <a:solidFill>
                <a:srgbClr val="3F0065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ts val="1420"/>
              </a:lnSpc>
              <a:spcBef>
                <a:spcPts val="270"/>
              </a:spcBef>
            </a:pPr>
            <a:endParaRPr lang="en-US" sz="3200" b="1" spc="5" dirty="0">
              <a:solidFill>
                <a:srgbClr val="3F0065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ts val="1420"/>
              </a:lnSpc>
              <a:spcBef>
                <a:spcPts val="270"/>
              </a:spcBef>
            </a:pPr>
            <a:r>
              <a:rPr sz="3200" b="1" dirty="0">
                <a:solidFill>
                  <a:srgbClr val="3F0065"/>
                </a:solidFill>
                <a:latin typeface="Times New Roman"/>
                <a:cs typeface="Times New Roman"/>
              </a:rPr>
              <a:t>unused</a:t>
            </a:r>
            <a:r>
              <a:rPr sz="3200" b="1" spc="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F0065"/>
                </a:solidFill>
                <a:latin typeface="Times New Roman"/>
                <a:cs typeface="Times New Roman"/>
              </a:rPr>
              <a:t>portion</a:t>
            </a:r>
            <a:r>
              <a:rPr sz="3200" b="1" spc="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F0065"/>
                </a:solidFill>
                <a:latin typeface="Times New Roman"/>
                <a:cs typeface="Times New Roman"/>
              </a:rPr>
              <a:t>after</a:t>
            </a:r>
            <a:r>
              <a:rPr sz="3200" b="1" spc="10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3F0065"/>
                </a:solidFill>
                <a:latin typeface="Times New Roman"/>
                <a:cs typeface="Times New Roman"/>
              </a:rPr>
              <a:t>injection.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38200" y="533400"/>
            <a:ext cx="10515600" cy="5172442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904853">
              <a:spcBef>
                <a:spcPts val="1135"/>
              </a:spcBef>
            </a:pPr>
            <a:r>
              <a:rPr lang="en-US" sz="4000" b="1" dirty="0">
                <a:solidFill>
                  <a:srgbClr val="3F0065"/>
                </a:solidFill>
                <a:latin typeface="Garamond"/>
                <a:cs typeface="Garamond"/>
              </a:rPr>
              <a:t>                   </a:t>
            </a:r>
            <a:r>
              <a:rPr sz="4000" b="1" dirty="0">
                <a:solidFill>
                  <a:srgbClr val="3F0065"/>
                </a:solidFill>
                <a:latin typeface="Garamond"/>
                <a:cs typeface="Garamond"/>
              </a:rPr>
              <a:t>Learning</a:t>
            </a:r>
            <a:r>
              <a:rPr sz="4000" b="1" spc="-125" dirty="0">
                <a:solidFill>
                  <a:srgbClr val="3F0065"/>
                </a:solidFill>
                <a:latin typeface="Garamond"/>
                <a:cs typeface="Garamond"/>
              </a:rPr>
              <a:t> </a:t>
            </a:r>
            <a:r>
              <a:rPr sz="4000" b="1" spc="-10" dirty="0">
                <a:solidFill>
                  <a:srgbClr val="3F0065"/>
                </a:solidFill>
                <a:latin typeface="Garamond"/>
                <a:cs typeface="Garamond"/>
              </a:rPr>
              <a:t>Objectives</a:t>
            </a:r>
            <a:endParaRPr lang="en-US" sz="4000" b="1" spc="-10" dirty="0">
              <a:solidFill>
                <a:srgbClr val="3F0065"/>
              </a:solidFill>
              <a:latin typeface="Garamond"/>
              <a:cs typeface="Garamond"/>
            </a:endParaRPr>
          </a:p>
          <a:p>
            <a:pPr marL="904853">
              <a:spcBef>
                <a:spcPts val="1135"/>
              </a:spcBef>
            </a:pPr>
            <a:endParaRPr sz="4000" dirty="0">
              <a:latin typeface="Garamond"/>
              <a:cs typeface="Garamond"/>
            </a:endParaRPr>
          </a:p>
          <a:p>
            <a:pPr marL="12700">
              <a:spcBef>
                <a:spcPts val="860"/>
              </a:spcBef>
            </a:pPr>
            <a:r>
              <a:rPr sz="3200" b="1" dirty="0">
                <a:solidFill>
                  <a:srgbClr val="3F0065"/>
                </a:solidFill>
                <a:latin typeface="Times New Roman"/>
                <a:cs typeface="Times New Roman"/>
              </a:rPr>
              <a:t>Participants</a:t>
            </a:r>
            <a:r>
              <a:rPr sz="3200" b="1" spc="2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F0065"/>
                </a:solidFill>
                <a:latin typeface="Times New Roman"/>
                <a:cs typeface="Times New Roman"/>
              </a:rPr>
              <a:t>will</a:t>
            </a:r>
            <a:r>
              <a:rPr sz="3200" b="1" spc="2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3F0065"/>
                </a:solidFill>
                <a:latin typeface="Times New Roman"/>
                <a:cs typeface="Times New Roman"/>
              </a:rPr>
              <a:t>learn:</a:t>
            </a:r>
            <a:endParaRPr sz="3200" dirty="0">
              <a:latin typeface="Times New Roman"/>
              <a:cs typeface="Times New Roman"/>
            </a:endParaRPr>
          </a:p>
          <a:p>
            <a:pPr marL="673718" indent="-241929">
              <a:spcBef>
                <a:spcPts val="835"/>
              </a:spcBef>
              <a:buClr>
                <a:srgbClr val="3F0065"/>
              </a:buClr>
              <a:buSzPct val="69696"/>
              <a:buFont typeface="Arial"/>
              <a:buChar char="►"/>
              <a:tabLst>
                <a:tab pos="673718" algn="l"/>
              </a:tabLst>
            </a:pPr>
            <a:r>
              <a:rPr sz="3200" dirty="0">
                <a:latin typeface="Times New Roman"/>
                <a:cs typeface="Times New Roman"/>
              </a:rPr>
              <a:t>Diabetes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basic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care</a:t>
            </a:r>
            <a:endParaRPr sz="3200" dirty="0">
              <a:latin typeface="Times New Roman"/>
              <a:cs typeface="Times New Roman"/>
            </a:endParaRPr>
          </a:p>
          <a:p>
            <a:pPr marL="671178" marR="5080" indent="-240023">
              <a:lnSpc>
                <a:spcPct val="121800"/>
              </a:lnSpc>
              <a:spcBef>
                <a:spcPts val="395"/>
              </a:spcBef>
              <a:buSzPct val="69696"/>
              <a:buFont typeface="Arial"/>
              <a:buChar char="►"/>
              <a:tabLst>
                <a:tab pos="671178" algn="l"/>
                <a:tab pos="673083" algn="l"/>
              </a:tabLst>
            </a:pPr>
            <a:r>
              <a:rPr sz="3200" dirty="0">
                <a:solidFill>
                  <a:srgbClr val="3F0065"/>
                </a:solidFill>
                <a:latin typeface="Times New Roman"/>
                <a:cs typeface="Times New Roman"/>
              </a:rPr>
              <a:t>	</a:t>
            </a:r>
            <a:r>
              <a:rPr sz="3200" dirty="0">
                <a:latin typeface="Times New Roman"/>
                <a:cs typeface="Times New Roman"/>
              </a:rPr>
              <a:t>Symptoms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treatment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 </a:t>
            </a:r>
            <a:r>
              <a:rPr sz="3200" dirty="0">
                <a:latin typeface="Times New Roman"/>
                <a:cs typeface="Times New Roman"/>
              </a:rPr>
              <a:t>hypoglycemia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(low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blood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glucose)</a:t>
            </a:r>
            <a:endParaRPr sz="3200" dirty="0">
              <a:latin typeface="Times New Roman"/>
              <a:cs typeface="Times New Roman"/>
            </a:endParaRPr>
          </a:p>
          <a:p>
            <a:pPr marL="671178" marR="502907" indent="-240023">
              <a:lnSpc>
                <a:spcPct val="121800"/>
              </a:lnSpc>
              <a:spcBef>
                <a:spcPts val="400"/>
              </a:spcBef>
              <a:buSzPct val="69696"/>
              <a:buFont typeface="Arial"/>
              <a:buChar char="►"/>
              <a:tabLst>
                <a:tab pos="671178" algn="l"/>
                <a:tab pos="673083" algn="l"/>
              </a:tabLst>
            </a:pPr>
            <a:r>
              <a:rPr sz="3200" dirty="0">
                <a:solidFill>
                  <a:srgbClr val="3F0065"/>
                </a:solidFill>
                <a:latin typeface="Times New Roman"/>
                <a:cs typeface="Times New Roman"/>
              </a:rPr>
              <a:t>	</a:t>
            </a:r>
            <a:r>
              <a:rPr sz="3200" dirty="0">
                <a:latin typeface="Times New Roman"/>
                <a:cs typeface="Times New Roman"/>
              </a:rPr>
              <a:t>Procedure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emergency </a:t>
            </a:r>
            <a:r>
              <a:rPr sz="3200" dirty="0">
                <a:latin typeface="Times New Roman"/>
                <a:cs typeface="Times New Roman"/>
              </a:rPr>
              <a:t>administration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glucagon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xfrm>
            <a:off x="15090992" y="10303814"/>
            <a:ext cx="751869" cy="1638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spc="-25" dirty="0"/>
              <a:pPr marL="38099">
                <a:lnSpc>
                  <a:spcPts val="1410"/>
                </a:lnSpc>
              </a:pPr>
              <a:t>2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838200" y="5828896"/>
            <a:ext cx="11353800" cy="313175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spcBef>
                <a:spcPts val="825"/>
              </a:spcBef>
            </a:pPr>
            <a:r>
              <a:rPr sz="2800" dirty="0">
                <a:latin typeface="Times New Roman"/>
                <a:cs typeface="Times New Roman"/>
              </a:rPr>
              <a:t>This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training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will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provide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you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with:</a:t>
            </a:r>
            <a:endParaRPr sz="2800" dirty="0">
              <a:latin typeface="Times New Roman"/>
              <a:cs typeface="Times New Roman"/>
            </a:endParaRPr>
          </a:p>
          <a:p>
            <a:pPr marL="104773" indent="-92073">
              <a:spcBef>
                <a:spcPts val="725"/>
              </a:spcBef>
              <a:buClr>
                <a:srgbClr val="3F0065"/>
              </a:buClr>
              <a:buChar char="•"/>
              <a:tabLst>
                <a:tab pos="104773" algn="l"/>
              </a:tabLst>
            </a:pP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overview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diabetes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basic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diabetes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care;</a:t>
            </a:r>
            <a:endParaRPr sz="2800" dirty="0">
              <a:latin typeface="Times New Roman"/>
              <a:cs typeface="Times New Roman"/>
            </a:endParaRPr>
          </a:p>
          <a:p>
            <a:pPr marL="12700" marR="5080" indent="-12700">
              <a:lnSpc>
                <a:spcPct val="119600"/>
              </a:lnSpc>
              <a:spcBef>
                <a:spcPts val="439"/>
              </a:spcBef>
              <a:buClr>
                <a:srgbClr val="3F0065"/>
              </a:buClr>
              <a:buChar char="•"/>
              <a:tabLst>
                <a:tab pos="66674" algn="l"/>
              </a:tabLst>
            </a:pPr>
            <a:r>
              <a:rPr sz="2800" dirty="0">
                <a:latin typeface="Times New Roman"/>
                <a:cs typeface="Times New Roman"/>
              </a:rPr>
              <a:t>detailed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information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symptoms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treatment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most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frequent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short-</a:t>
            </a:r>
            <a:r>
              <a:rPr sz="2800" spc="-20" dirty="0">
                <a:latin typeface="Times New Roman"/>
                <a:cs typeface="Times New Roman"/>
              </a:rPr>
              <a:t>term </a:t>
            </a:r>
            <a:r>
              <a:rPr sz="2800" dirty="0">
                <a:latin typeface="Times New Roman"/>
                <a:cs typeface="Times New Roman"/>
              </a:rPr>
              <a:t>complications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diabetes,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hypo</a:t>
            </a:r>
            <a:r>
              <a:rPr sz="2800" dirty="0">
                <a:latin typeface="Times New Roman"/>
                <a:cs typeface="Times New Roman"/>
              </a:rPr>
              <a:t>glycemia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(low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blood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glucose);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and</a:t>
            </a:r>
            <a:r>
              <a:rPr lang="en-US"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information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skills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knowledge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needed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administer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glucagon,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life-saving </a:t>
            </a:r>
            <a:r>
              <a:rPr sz="2800" dirty="0">
                <a:latin typeface="Times New Roman"/>
                <a:cs typeface="Times New Roman"/>
              </a:rPr>
              <a:t>treatment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severe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hypo</a:t>
            </a:r>
            <a:r>
              <a:rPr sz="2800" dirty="0">
                <a:latin typeface="Times New Roman"/>
                <a:cs typeface="Times New Roman"/>
              </a:rPr>
              <a:t>glycemia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(low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blood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glucose).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4">
            <a:extLst>
              <a:ext uri="{FF2B5EF4-FFF2-40B4-BE49-F238E27FC236}">
                <a16:creationId xmlns:a16="http://schemas.microsoft.com/office/drawing/2014/main" id="{D8C95DFA-7B45-2FC6-06DC-81D858876BF1}"/>
              </a:ext>
            </a:extLst>
          </p:cNvPr>
          <p:cNvSpPr txBox="1"/>
          <p:nvPr/>
        </p:nvSpPr>
        <p:spPr>
          <a:xfrm>
            <a:off x="1951228" y="914400"/>
            <a:ext cx="9508744" cy="7645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This</a:t>
            </a:r>
            <a:r>
              <a:rPr lang="en-US" sz="2800" dirty="0">
                <a:latin typeface="Times New Roman"/>
                <a:cs typeface="Times New Roman"/>
              </a:rPr>
              <a:t> previous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photo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shows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inside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two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brands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glucagon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emergency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kits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currently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available.</a:t>
            </a:r>
            <a:r>
              <a:rPr sz="2800" spc="-25" dirty="0">
                <a:latin typeface="Times New Roman"/>
                <a:cs typeface="Times New Roman"/>
              </a:rPr>
              <a:t> The</a:t>
            </a:r>
            <a:r>
              <a:rPr sz="2800" spc="5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produced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Lilly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known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Glucagon,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orange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produced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Novo </a:t>
            </a:r>
            <a:r>
              <a:rPr sz="2800" dirty="0">
                <a:latin typeface="Times New Roman"/>
                <a:cs typeface="Times New Roman"/>
              </a:rPr>
              <a:t>Nordisk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sold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under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brand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name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GlucaGen.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aware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either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these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kits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used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hypoglycemic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emergency.</a:t>
            </a: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>
              <a:spcBef>
                <a:spcPts val="254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/>
            <a:r>
              <a:rPr sz="2800" dirty="0">
                <a:latin typeface="Times New Roman"/>
                <a:cs typeface="Times New Roman"/>
              </a:rPr>
              <a:t>Within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glucagon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kit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are:</a:t>
            </a:r>
            <a:endParaRPr sz="2800" dirty="0">
              <a:latin typeface="Times New Roman"/>
              <a:cs typeface="Times New Roman"/>
            </a:endParaRPr>
          </a:p>
          <a:p>
            <a:pPr marL="66038" indent="-62228">
              <a:spcBef>
                <a:spcPts val="434"/>
              </a:spcBef>
              <a:buSzPct val="91666"/>
              <a:buChar char="•"/>
              <a:tabLst>
                <a:tab pos="66038" algn="l"/>
              </a:tabLst>
            </a:pPr>
            <a:r>
              <a:rPr sz="2800" dirty="0">
                <a:latin typeface="Times New Roman"/>
                <a:cs typeface="Times New Roman"/>
              </a:rPr>
              <a:t>Instructions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particular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kit,</a:t>
            </a:r>
            <a:endParaRPr sz="2800" dirty="0">
              <a:latin typeface="Times New Roman"/>
              <a:cs typeface="Times New Roman"/>
            </a:endParaRPr>
          </a:p>
          <a:p>
            <a:pPr marL="66038" indent="-62228">
              <a:spcBef>
                <a:spcPts val="434"/>
              </a:spcBef>
              <a:buSzPct val="91666"/>
              <a:buChar char="•"/>
              <a:tabLst>
                <a:tab pos="66038" algn="l"/>
              </a:tabLst>
            </a:pP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syringe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pre-</a:t>
            </a:r>
            <a:r>
              <a:rPr sz="2800" dirty="0">
                <a:latin typeface="Times New Roman"/>
                <a:cs typeface="Times New Roman"/>
              </a:rPr>
              <a:t>filled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saline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solution,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and</a:t>
            </a:r>
            <a:endParaRPr sz="2800" dirty="0">
              <a:latin typeface="Times New Roman"/>
              <a:cs typeface="Times New Roman"/>
            </a:endParaRPr>
          </a:p>
          <a:p>
            <a:pPr marL="66038" indent="-62228">
              <a:spcBef>
                <a:spcPts val="434"/>
              </a:spcBef>
              <a:buSzPct val="91666"/>
              <a:buChar char="•"/>
              <a:tabLst>
                <a:tab pos="66038" algn="l"/>
              </a:tabLst>
            </a:pP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vial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powdered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glucagon.</a:t>
            </a:r>
            <a:endParaRPr sz="2800" dirty="0">
              <a:latin typeface="Times New Roman"/>
              <a:cs typeface="Times New Roman"/>
            </a:endParaRPr>
          </a:p>
          <a:p>
            <a:pPr>
              <a:spcBef>
                <a:spcPts val="93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 marR="5080"/>
            <a:r>
              <a:rPr sz="2800" dirty="0">
                <a:latin typeface="Times New Roman"/>
                <a:cs typeface="Times New Roman"/>
              </a:rPr>
              <a:t>Glucagon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must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injected.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Combine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glucagon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injection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immediately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before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by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following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instructions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included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glucagon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kit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dispose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unused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portions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after injection.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8346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edical information&#10;&#10;AI-generated content may be incorrect.">
            <a:extLst>
              <a:ext uri="{FF2B5EF4-FFF2-40B4-BE49-F238E27FC236}">
                <a16:creationId xmlns:a16="http://schemas.microsoft.com/office/drawing/2014/main" id="{DA4D5496-152A-A89B-92B6-E675C3C79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61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095F56DA-696B-46D2-B025-264A709C2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02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2792" y="1847785"/>
            <a:ext cx="3133725" cy="623504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12700">
              <a:spcBef>
                <a:spcPts val="110"/>
              </a:spcBef>
            </a:pPr>
            <a:r>
              <a:rPr dirty="0">
                <a:solidFill>
                  <a:srgbClr val="3F0065"/>
                </a:solidFill>
              </a:rPr>
              <a:t>First </a:t>
            </a:r>
            <a:r>
              <a:rPr spc="-10" dirty="0">
                <a:solidFill>
                  <a:srgbClr val="3F0065"/>
                </a:solidFill>
              </a:rPr>
              <a:t>Steps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15090992" y="10303814"/>
            <a:ext cx="751869" cy="1638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spc="-25" dirty="0"/>
              <a:pPr marL="38099">
                <a:lnSpc>
                  <a:spcPts val="1410"/>
                </a:lnSpc>
              </a:pPr>
              <a:t>23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219200" y="3013917"/>
            <a:ext cx="11734800" cy="504574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91130" marR="208910" indent="-179066">
              <a:lnSpc>
                <a:spcPts val="1410"/>
              </a:lnSpc>
              <a:spcBef>
                <a:spcPts val="440"/>
              </a:spcBef>
              <a:buClr>
                <a:srgbClr val="3F0065"/>
              </a:buClr>
              <a:buSzPct val="124137"/>
              <a:buChar char="•"/>
              <a:tabLst>
                <a:tab pos="192401" algn="l"/>
              </a:tabLst>
            </a:pPr>
            <a:r>
              <a:rPr sz="2800" dirty="0">
                <a:latin typeface="Times New Roman"/>
                <a:cs typeface="Times New Roman"/>
              </a:rPr>
              <a:t>Position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patient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safely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side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comfort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and 	</a:t>
            </a:r>
            <a:r>
              <a:rPr sz="2800" dirty="0">
                <a:latin typeface="Times New Roman"/>
                <a:cs typeface="Times New Roman"/>
              </a:rPr>
              <a:t>protection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from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injury.</a:t>
            </a:r>
            <a:endParaRPr lang="en-US" sz="2800" spc="-10" dirty="0">
              <a:latin typeface="Times New Roman"/>
              <a:cs typeface="Times New Roman"/>
            </a:endParaRPr>
          </a:p>
          <a:p>
            <a:pPr marL="191130" marR="208910" indent="-179066">
              <a:lnSpc>
                <a:spcPts val="1410"/>
              </a:lnSpc>
              <a:spcBef>
                <a:spcPts val="440"/>
              </a:spcBef>
              <a:buClr>
                <a:srgbClr val="3F0065"/>
              </a:buClr>
              <a:buSzPct val="124137"/>
              <a:buChar char="•"/>
              <a:tabLst>
                <a:tab pos="192401" algn="l"/>
              </a:tabLst>
            </a:pPr>
            <a:endParaRPr lang="en-US" sz="2800" spc="-10" dirty="0">
              <a:latin typeface="Times New Roman"/>
              <a:cs typeface="Times New Roman"/>
            </a:endParaRPr>
          </a:p>
          <a:p>
            <a:pPr marL="12064" marR="208910">
              <a:lnSpc>
                <a:spcPts val="1410"/>
              </a:lnSpc>
              <a:spcBef>
                <a:spcPts val="440"/>
              </a:spcBef>
              <a:buClr>
                <a:srgbClr val="3F0065"/>
              </a:buClr>
              <a:buSzPct val="124137"/>
              <a:tabLst>
                <a:tab pos="192401" algn="l"/>
              </a:tabLst>
            </a:pPr>
            <a:endParaRPr sz="2800" dirty="0">
              <a:latin typeface="Times New Roman"/>
              <a:cs typeface="Times New Roman"/>
            </a:endParaRPr>
          </a:p>
          <a:p>
            <a:pPr marL="191130" marR="194306" indent="-179066">
              <a:lnSpc>
                <a:spcPts val="1410"/>
              </a:lnSpc>
              <a:spcBef>
                <a:spcPts val="1410"/>
              </a:spcBef>
              <a:buClr>
                <a:srgbClr val="3F0065"/>
              </a:buClr>
              <a:buSzPct val="124137"/>
              <a:buChar char="•"/>
              <a:tabLst>
                <a:tab pos="192401" algn="l"/>
              </a:tabLst>
            </a:pPr>
            <a:r>
              <a:rPr sz="2800" dirty="0">
                <a:latin typeface="Times New Roman"/>
                <a:cs typeface="Times New Roman"/>
              </a:rPr>
              <a:t>NEVER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attempt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place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ANYTHING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into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the </a:t>
            </a:r>
            <a:r>
              <a:rPr lang="en-US" sz="2800" spc="-25" dirty="0">
                <a:latin typeface="Times New Roman"/>
                <a:cs typeface="Times New Roman"/>
              </a:rPr>
              <a:t>patient's </a:t>
            </a:r>
            <a:r>
              <a:rPr sz="2800" spc="-10" dirty="0">
                <a:latin typeface="Times New Roman"/>
                <a:cs typeface="Times New Roman"/>
              </a:rPr>
              <a:t>mouth.</a:t>
            </a:r>
            <a:endParaRPr lang="en-US" sz="2800" spc="-10" dirty="0">
              <a:latin typeface="Times New Roman"/>
              <a:cs typeface="Times New Roman"/>
            </a:endParaRPr>
          </a:p>
          <a:p>
            <a:pPr marL="191130" marR="194306" indent="-179066">
              <a:lnSpc>
                <a:spcPts val="1410"/>
              </a:lnSpc>
              <a:spcBef>
                <a:spcPts val="1410"/>
              </a:spcBef>
              <a:buClr>
                <a:srgbClr val="3F0065"/>
              </a:buClr>
              <a:buSzPct val="124137"/>
              <a:buChar char="•"/>
              <a:tabLst>
                <a:tab pos="192401" algn="l"/>
              </a:tabLst>
            </a:pPr>
            <a:endParaRPr lang="en-US" sz="2800" spc="-10" dirty="0">
              <a:latin typeface="Times New Roman"/>
              <a:cs typeface="Times New Roman"/>
            </a:endParaRPr>
          </a:p>
          <a:p>
            <a:pPr marL="12064" marR="194306">
              <a:lnSpc>
                <a:spcPts val="1410"/>
              </a:lnSpc>
              <a:spcBef>
                <a:spcPts val="1410"/>
              </a:spcBef>
              <a:buClr>
                <a:srgbClr val="3F0065"/>
              </a:buClr>
              <a:buSzPct val="124137"/>
              <a:tabLst>
                <a:tab pos="192401" algn="l"/>
              </a:tabLst>
            </a:pPr>
            <a:endParaRPr lang="en-US" sz="2800" spc="-10" dirty="0">
              <a:latin typeface="Times New Roman"/>
              <a:cs typeface="Times New Roman"/>
            </a:endParaRPr>
          </a:p>
          <a:p>
            <a:pPr marL="191130" marR="194306" indent="-179066">
              <a:lnSpc>
                <a:spcPts val="1410"/>
              </a:lnSpc>
              <a:spcBef>
                <a:spcPts val="1410"/>
              </a:spcBef>
              <a:buClr>
                <a:srgbClr val="3F0065"/>
              </a:buClr>
              <a:buSzPct val="124137"/>
              <a:buChar char="•"/>
              <a:tabLst>
                <a:tab pos="192401" algn="l"/>
              </a:tabLst>
            </a:pPr>
            <a:r>
              <a:rPr lang="en-US" sz="2800" spc="-10" dirty="0">
                <a:latin typeface="Times New Roman"/>
                <a:cs typeface="Times New Roman"/>
              </a:rPr>
              <a:t>Check the patients Blood Glucose Level. Follow NYS DOH EMS Collaborative</a:t>
            </a:r>
          </a:p>
          <a:p>
            <a:pPr marL="12064" marR="194306">
              <a:lnSpc>
                <a:spcPts val="1410"/>
              </a:lnSpc>
              <a:spcBef>
                <a:spcPts val="1410"/>
              </a:spcBef>
              <a:buClr>
                <a:srgbClr val="3F0065"/>
              </a:buClr>
              <a:buSzPct val="124137"/>
              <a:tabLst>
                <a:tab pos="192401" algn="l"/>
              </a:tabLst>
            </a:pPr>
            <a:r>
              <a:rPr lang="en-US" sz="2800" spc="-10" dirty="0">
                <a:latin typeface="Times New Roman"/>
                <a:cs typeface="Times New Roman"/>
              </a:rPr>
              <a:t> Protocols for Hypoglycemia.</a:t>
            </a:r>
          </a:p>
          <a:p>
            <a:pPr marL="12064" marR="194306">
              <a:lnSpc>
                <a:spcPts val="1410"/>
              </a:lnSpc>
              <a:spcBef>
                <a:spcPts val="1410"/>
              </a:spcBef>
              <a:buClr>
                <a:srgbClr val="3F0065"/>
              </a:buClr>
              <a:buSzPct val="124137"/>
              <a:tabLst>
                <a:tab pos="192401" algn="l"/>
              </a:tabLst>
            </a:pPr>
            <a:endParaRPr lang="en-US" sz="2800" spc="-10" dirty="0">
              <a:latin typeface="Times New Roman"/>
              <a:cs typeface="Times New Roman"/>
            </a:endParaRPr>
          </a:p>
          <a:p>
            <a:pPr marL="191130" marR="194306" indent="-179066">
              <a:lnSpc>
                <a:spcPts val="1410"/>
              </a:lnSpc>
              <a:spcBef>
                <a:spcPts val="1410"/>
              </a:spcBef>
              <a:buClr>
                <a:srgbClr val="3F0065"/>
              </a:buClr>
              <a:buSzPct val="124137"/>
              <a:buChar char="•"/>
              <a:tabLst>
                <a:tab pos="192401" algn="l"/>
              </a:tabLst>
            </a:pPr>
            <a:r>
              <a:rPr lang="en-US" sz="2800" spc="-10" dirty="0">
                <a:latin typeface="Times New Roman"/>
                <a:cs typeface="Times New Roman"/>
              </a:rPr>
              <a:t>Check patients Blood Glucose Level. If level is less the 60mg/dL then continue</a:t>
            </a:r>
          </a:p>
          <a:p>
            <a:pPr marL="12064" marR="194306">
              <a:lnSpc>
                <a:spcPts val="1410"/>
              </a:lnSpc>
              <a:spcBef>
                <a:spcPts val="1410"/>
              </a:spcBef>
              <a:buClr>
                <a:srgbClr val="3F0065"/>
              </a:buClr>
              <a:buSzPct val="124137"/>
              <a:tabLst>
                <a:tab pos="192401" algn="l"/>
              </a:tabLst>
            </a:pPr>
            <a:r>
              <a:rPr lang="en-US" sz="2800" spc="-10" dirty="0">
                <a:latin typeface="Times New Roman"/>
                <a:cs typeface="Times New Roman"/>
              </a:rPr>
              <a:t>with setting up for Glucagon Injection.</a:t>
            </a:r>
          </a:p>
          <a:p>
            <a:pPr marL="12064" marR="194306">
              <a:lnSpc>
                <a:spcPts val="1410"/>
              </a:lnSpc>
              <a:spcBef>
                <a:spcPts val="1410"/>
              </a:spcBef>
              <a:buClr>
                <a:srgbClr val="3F0065"/>
              </a:buClr>
              <a:buSzPct val="124137"/>
              <a:tabLst>
                <a:tab pos="192401" algn="l"/>
              </a:tabLst>
            </a:pPr>
            <a:endParaRPr lang="en-US" sz="2800" spc="-10" dirty="0">
              <a:latin typeface="Times New Roman"/>
              <a:cs typeface="Times New Roman"/>
            </a:endParaRPr>
          </a:p>
          <a:p>
            <a:pPr marL="191130" marR="194306" indent="-179066">
              <a:lnSpc>
                <a:spcPts val="1410"/>
              </a:lnSpc>
              <a:spcBef>
                <a:spcPts val="1410"/>
              </a:spcBef>
              <a:buClr>
                <a:srgbClr val="3F0065"/>
              </a:buClr>
              <a:buSzPct val="124137"/>
              <a:buChar char="•"/>
              <a:tabLst>
                <a:tab pos="192401" algn="l"/>
              </a:tabLst>
            </a:pPr>
            <a:r>
              <a:rPr lang="en-US" sz="2800" spc="-10" dirty="0">
                <a:latin typeface="Times New Roman"/>
                <a:cs typeface="Times New Roman"/>
              </a:rPr>
              <a:t>If &gt;60mg/dL then the patient does not fit the requirement of this pilot program. </a:t>
            </a:r>
          </a:p>
          <a:p>
            <a:pPr marL="12064" marR="194306">
              <a:lnSpc>
                <a:spcPts val="1410"/>
              </a:lnSpc>
              <a:spcBef>
                <a:spcPts val="1410"/>
              </a:spcBef>
              <a:buClr>
                <a:srgbClr val="3F0065"/>
              </a:buClr>
              <a:buSzPct val="124137"/>
              <a:tabLst>
                <a:tab pos="192401" algn="l"/>
              </a:tabLst>
            </a:pPr>
            <a:endParaRPr lang="en-US" sz="2800" spc="-10" dirty="0">
              <a:latin typeface="Times New Roman"/>
              <a:cs typeface="Times New Roman"/>
            </a:endParaRPr>
          </a:p>
          <a:p>
            <a:pPr marL="191130" marR="194306" indent="-179066">
              <a:lnSpc>
                <a:spcPts val="1410"/>
              </a:lnSpc>
              <a:spcBef>
                <a:spcPts val="1410"/>
              </a:spcBef>
              <a:buClr>
                <a:srgbClr val="3F0065"/>
              </a:buClr>
              <a:buSzPct val="124137"/>
              <a:buChar char="•"/>
              <a:tabLst>
                <a:tab pos="192401" algn="l"/>
              </a:tabLst>
            </a:pPr>
            <a:r>
              <a:rPr lang="en-US" sz="2800" spc="-10" dirty="0">
                <a:latin typeface="Times New Roman"/>
                <a:cs typeface="Times New Roman"/>
              </a:rPr>
              <a:t>Disconnect insulin pump if present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58200" y="3268345"/>
            <a:ext cx="4267200" cy="3056255"/>
            <a:chOff x="4299756" y="1976418"/>
            <a:chExt cx="1634489" cy="1760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4538" y="1981200"/>
              <a:ext cx="1626616" cy="17510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02252" y="1978914"/>
              <a:ext cx="1629410" cy="1755775"/>
            </a:xfrm>
            <a:custGeom>
              <a:avLst/>
              <a:gdLst/>
              <a:ahLst/>
              <a:cxnLst/>
              <a:rect l="l" t="t" r="r" b="b"/>
              <a:pathLst>
                <a:path w="1629410" h="1755775">
                  <a:moveTo>
                    <a:pt x="0" y="0"/>
                  </a:moveTo>
                  <a:lnTo>
                    <a:pt x="1629155" y="0"/>
                  </a:lnTo>
                  <a:lnTo>
                    <a:pt x="1629155" y="1755648"/>
                  </a:lnTo>
                  <a:lnTo>
                    <a:pt x="0" y="1755648"/>
                  </a:lnTo>
                  <a:lnTo>
                    <a:pt x="0" y="0"/>
                  </a:lnTo>
                  <a:close/>
                </a:path>
              </a:pathLst>
            </a:custGeom>
            <a:ln w="4991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91904" y="1686305"/>
            <a:ext cx="4095011" cy="623504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12700">
              <a:spcBef>
                <a:spcPts val="110"/>
              </a:spcBef>
            </a:pPr>
            <a:r>
              <a:rPr spc="-10" dirty="0">
                <a:solidFill>
                  <a:srgbClr val="3F0065"/>
                </a:solidFill>
              </a:rPr>
              <a:t>Preparation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xfrm>
            <a:off x="15090992" y="10303814"/>
            <a:ext cx="751869" cy="1638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spc="-25" dirty="0"/>
              <a:pPr marL="38099">
                <a:lnSpc>
                  <a:spcPts val="1410"/>
                </a:lnSpc>
              </a:pPr>
              <a:t>24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609600" y="3609179"/>
            <a:ext cx="7543800" cy="2137252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92401" marR="93343" indent="-180335" algn="just">
              <a:lnSpc>
                <a:spcPts val="1810"/>
              </a:lnSpc>
              <a:spcBef>
                <a:spcPts val="330"/>
              </a:spcBef>
              <a:buClr>
                <a:srgbClr val="3F0065"/>
              </a:buClr>
              <a:buSzPct val="127272"/>
              <a:buChar char="•"/>
              <a:tabLst>
                <a:tab pos="192401" algn="l"/>
              </a:tabLst>
            </a:pPr>
            <a:r>
              <a:rPr sz="3600" dirty="0">
                <a:latin typeface="Times New Roman"/>
                <a:cs typeface="Times New Roman"/>
              </a:rPr>
              <a:t>Flip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cap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off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vial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(glass </a:t>
            </a:r>
            <a:r>
              <a:rPr sz="3600" dirty="0">
                <a:latin typeface="Times New Roman"/>
                <a:cs typeface="Times New Roman"/>
              </a:rPr>
              <a:t>bottle)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of</a:t>
            </a:r>
            <a:endParaRPr lang="en-US" sz="3600" dirty="0">
              <a:latin typeface="Times New Roman"/>
              <a:cs typeface="Times New Roman"/>
            </a:endParaRPr>
          </a:p>
          <a:p>
            <a:pPr marL="192401" marR="93343" indent="-180335" algn="just">
              <a:lnSpc>
                <a:spcPts val="1810"/>
              </a:lnSpc>
              <a:spcBef>
                <a:spcPts val="330"/>
              </a:spcBef>
              <a:buClr>
                <a:srgbClr val="3F0065"/>
              </a:buClr>
              <a:buSzPct val="127272"/>
              <a:buChar char="•"/>
              <a:tabLst>
                <a:tab pos="192401" algn="l"/>
              </a:tabLst>
            </a:pPr>
            <a:endParaRPr lang="en-US" sz="3600" spc="20" dirty="0">
              <a:latin typeface="Times New Roman"/>
              <a:cs typeface="Times New Roman"/>
            </a:endParaRPr>
          </a:p>
          <a:p>
            <a:pPr marL="12066" marR="93343" algn="just">
              <a:lnSpc>
                <a:spcPts val="1810"/>
              </a:lnSpc>
              <a:spcBef>
                <a:spcPts val="330"/>
              </a:spcBef>
              <a:buClr>
                <a:srgbClr val="3F0065"/>
              </a:buClr>
              <a:buSzPct val="127272"/>
              <a:tabLst>
                <a:tab pos="192401" algn="l"/>
              </a:tabLst>
            </a:pPr>
            <a:r>
              <a:rPr lang="en-US"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glucagon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dry </a:t>
            </a:r>
            <a:r>
              <a:rPr sz="3600" spc="-10" dirty="0">
                <a:latin typeface="Times New Roman"/>
                <a:cs typeface="Times New Roman"/>
              </a:rPr>
              <a:t>powder.</a:t>
            </a:r>
            <a:endParaRPr sz="3600" dirty="0">
              <a:latin typeface="Times New Roman"/>
              <a:cs typeface="Times New Roman"/>
            </a:endParaRPr>
          </a:p>
          <a:p>
            <a:pPr marL="192401" marR="5080" indent="-180335">
              <a:lnSpc>
                <a:spcPct val="91400"/>
              </a:lnSpc>
              <a:spcBef>
                <a:spcPts val="1575"/>
              </a:spcBef>
              <a:buChar char="•"/>
              <a:tabLst>
                <a:tab pos="192401" algn="l"/>
                <a:tab pos="245739" algn="l"/>
              </a:tabLst>
            </a:pPr>
            <a:r>
              <a:rPr sz="4400" dirty="0">
                <a:solidFill>
                  <a:srgbClr val="3F0065"/>
                </a:solidFill>
                <a:latin typeface="Times New Roman"/>
                <a:cs typeface="Times New Roman"/>
              </a:rPr>
              <a:t>	</a:t>
            </a:r>
            <a:r>
              <a:rPr sz="3600" dirty="0">
                <a:latin typeface="Times New Roman"/>
                <a:cs typeface="Times New Roman"/>
              </a:rPr>
              <a:t>Remove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hard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plastic </a:t>
            </a:r>
            <a:r>
              <a:rPr sz="3600" dirty="0">
                <a:latin typeface="Times New Roman"/>
                <a:cs typeface="Times New Roman"/>
              </a:rPr>
              <a:t>cap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and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grey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rubber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cap </a:t>
            </a:r>
            <a:r>
              <a:rPr sz="3600" dirty="0">
                <a:latin typeface="Times New Roman"/>
                <a:cs typeface="Times New Roman"/>
              </a:rPr>
              <a:t>from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syringe.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600" y="6962554"/>
            <a:ext cx="124206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Before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administering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glucagon,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remember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check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expiration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date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check</a:t>
            </a:r>
            <a:r>
              <a:rPr sz="2800" spc="-25" dirty="0">
                <a:latin typeface="Times New Roman"/>
                <a:cs typeface="Times New Roman"/>
              </a:rPr>
              <a:t> to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sure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you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fact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have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right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medication.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Inside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emergency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kits,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you </a:t>
            </a:r>
            <a:r>
              <a:rPr sz="2800" dirty="0">
                <a:latin typeface="Times New Roman"/>
                <a:cs typeface="Times New Roman"/>
              </a:rPr>
              <a:t>will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find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easy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follow,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illustrated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instructions.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6168" y="1150591"/>
            <a:ext cx="3429635" cy="623504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12700">
              <a:spcBef>
                <a:spcPts val="110"/>
              </a:spcBef>
            </a:pPr>
            <a:r>
              <a:rPr dirty="0">
                <a:solidFill>
                  <a:srgbClr val="3F0065"/>
                </a:solidFill>
              </a:rPr>
              <a:t>Mixing</a:t>
            </a:r>
            <a:r>
              <a:rPr spc="5" dirty="0">
                <a:solidFill>
                  <a:srgbClr val="3F0065"/>
                </a:solidFill>
              </a:rPr>
              <a:t> </a:t>
            </a:r>
            <a:r>
              <a:rPr spc="-10" dirty="0">
                <a:solidFill>
                  <a:srgbClr val="3F0065"/>
                </a:solidFill>
              </a:rPr>
              <a:t>Solution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xfrm>
            <a:off x="15090992" y="10303814"/>
            <a:ext cx="751869" cy="1638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spc="-25" dirty="0"/>
              <a:pPr marL="38099">
                <a:lnSpc>
                  <a:spcPts val="1410"/>
                </a:lnSpc>
              </a:pPr>
              <a:t>25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54768" y="2890183"/>
            <a:ext cx="7162800" cy="4042773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92093" marR="5080" indent="-280028">
              <a:lnSpc>
                <a:spcPct val="86300"/>
              </a:lnSpc>
              <a:spcBef>
                <a:spcPts val="355"/>
              </a:spcBef>
              <a:buClr>
                <a:srgbClr val="3F0065"/>
              </a:buClr>
              <a:buSzPct val="124137"/>
              <a:buChar char="•"/>
              <a:tabLst>
                <a:tab pos="292093" algn="l"/>
              </a:tabLst>
            </a:pPr>
            <a:r>
              <a:rPr sz="3200" dirty="0">
                <a:latin typeface="Times New Roman"/>
                <a:cs typeface="Times New Roman"/>
              </a:rPr>
              <a:t>Insert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needle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through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rubber </a:t>
            </a:r>
            <a:r>
              <a:rPr sz="3200" dirty="0">
                <a:latin typeface="Times New Roman"/>
                <a:cs typeface="Times New Roman"/>
              </a:rPr>
              <a:t>stopper on</a:t>
            </a:r>
            <a:endParaRPr lang="en-US" sz="3200" dirty="0">
              <a:latin typeface="Times New Roman"/>
              <a:cs typeface="Times New Roman"/>
            </a:endParaRPr>
          </a:p>
          <a:p>
            <a:pPr marL="12065" marR="5080">
              <a:lnSpc>
                <a:spcPct val="86300"/>
              </a:lnSpc>
              <a:spcBef>
                <a:spcPts val="355"/>
              </a:spcBef>
              <a:buClr>
                <a:srgbClr val="3F0065"/>
              </a:buClr>
              <a:buSzPct val="124137"/>
              <a:tabLst>
                <a:tab pos="292093" algn="l"/>
              </a:tabLst>
            </a:pP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vial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glucagon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and </a:t>
            </a:r>
            <a:r>
              <a:rPr sz="3200" dirty="0">
                <a:latin typeface="Times New Roman"/>
                <a:cs typeface="Times New Roman"/>
              </a:rPr>
              <a:t>inject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entire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contents</a:t>
            </a:r>
            <a:endParaRPr lang="en-US" sz="3200" dirty="0">
              <a:latin typeface="Times New Roman"/>
              <a:cs typeface="Times New Roman"/>
            </a:endParaRPr>
          </a:p>
          <a:p>
            <a:pPr marL="12065" marR="5080">
              <a:lnSpc>
                <a:spcPct val="86300"/>
              </a:lnSpc>
              <a:spcBef>
                <a:spcPts val="355"/>
              </a:spcBef>
              <a:buClr>
                <a:srgbClr val="3F0065"/>
              </a:buClr>
              <a:buSzPct val="124137"/>
              <a:tabLst>
                <a:tab pos="292093" algn="l"/>
              </a:tabLst>
            </a:pP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syringe </a:t>
            </a:r>
            <a:r>
              <a:rPr sz="3200" dirty="0">
                <a:latin typeface="Times New Roman"/>
                <a:cs typeface="Times New Roman"/>
              </a:rPr>
              <a:t>into vial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10" dirty="0">
                <a:latin typeface="Times New Roman"/>
                <a:cs typeface="Times New Roman"/>
              </a:rPr>
              <a:t>powder.</a:t>
            </a:r>
            <a:endParaRPr lang="en-US" sz="3200" spc="-10" dirty="0">
              <a:latin typeface="Times New Roman"/>
              <a:cs typeface="Times New Roman"/>
            </a:endParaRPr>
          </a:p>
          <a:p>
            <a:pPr marL="12065" marR="5080">
              <a:lnSpc>
                <a:spcPct val="86300"/>
              </a:lnSpc>
              <a:spcBef>
                <a:spcPts val="355"/>
              </a:spcBef>
              <a:buClr>
                <a:srgbClr val="3F0065"/>
              </a:buClr>
              <a:buSzPct val="124137"/>
              <a:tabLst>
                <a:tab pos="292093" algn="l"/>
              </a:tabLst>
            </a:pPr>
            <a:endParaRPr sz="3200" dirty="0">
              <a:latin typeface="Times New Roman"/>
              <a:cs typeface="Times New Roman"/>
            </a:endParaRPr>
          </a:p>
          <a:p>
            <a:pPr marL="292093" marR="71753" indent="-280028">
              <a:spcBef>
                <a:spcPts val="1425"/>
              </a:spcBef>
              <a:buClr>
                <a:srgbClr val="3F0065"/>
              </a:buClr>
              <a:buSzPct val="124137"/>
              <a:buChar char="•"/>
              <a:tabLst>
                <a:tab pos="292093" algn="l"/>
              </a:tabLst>
            </a:pPr>
            <a:r>
              <a:rPr sz="3200" dirty="0">
                <a:latin typeface="Times New Roman"/>
                <a:cs typeface="Times New Roman"/>
              </a:rPr>
              <a:t>Without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removing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syringe, </a:t>
            </a:r>
            <a:r>
              <a:rPr sz="3200" dirty="0">
                <a:latin typeface="Times New Roman"/>
                <a:cs typeface="Times New Roman"/>
              </a:rPr>
              <a:t>hold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syringe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vial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one </a:t>
            </a:r>
            <a:r>
              <a:rPr sz="3200" dirty="0">
                <a:latin typeface="Times New Roman"/>
                <a:cs typeface="Times New Roman"/>
              </a:rPr>
              <a:t>hand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gently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shake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until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all </a:t>
            </a:r>
            <a:r>
              <a:rPr sz="3200" dirty="0">
                <a:latin typeface="Times New Roman"/>
                <a:cs typeface="Times New Roman"/>
              </a:rPr>
              <a:t>powder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dissolved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and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solution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clear.</a:t>
            </a:r>
            <a:endParaRPr sz="32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177886" y="2902215"/>
            <a:ext cx="4928514" cy="2010200"/>
            <a:chOff x="4688585" y="1780031"/>
            <a:chExt cx="1337310" cy="87439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88585" y="1780031"/>
              <a:ext cx="1337310" cy="87401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32019" y="1812036"/>
              <a:ext cx="158115" cy="158115"/>
            </a:xfrm>
            <a:custGeom>
              <a:avLst/>
              <a:gdLst/>
              <a:ahLst/>
              <a:cxnLst/>
              <a:rect l="l" t="t" r="r" b="b"/>
              <a:pathLst>
                <a:path w="158114" h="158114">
                  <a:moveTo>
                    <a:pt x="157734" y="0"/>
                  </a:moveTo>
                  <a:lnTo>
                    <a:pt x="0" y="0"/>
                  </a:lnTo>
                  <a:lnTo>
                    <a:pt x="0" y="157733"/>
                  </a:lnTo>
                  <a:lnTo>
                    <a:pt x="157734" y="157733"/>
                  </a:lnTo>
                  <a:lnTo>
                    <a:pt x="157734" y="0"/>
                  </a:lnTo>
                  <a:close/>
                </a:path>
              </a:pathLst>
            </a:custGeom>
            <a:solidFill>
              <a:srgbClr val="D1E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337958" y="5359750"/>
            <a:ext cx="4768442" cy="1803049"/>
            <a:chOff x="4688585" y="2836926"/>
            <a:chExt cx="1409065" cy="9207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8585" y="2836926"/>
              <a:ext cx="1408938" cy="9204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6544" y="2859023"/>
              <a:ext cx="140207" cy="10972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71500" y="7380292"/>
            <a:ext cx="122682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powder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should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not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mixed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with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solution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until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just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before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injected </a:t>
            </a:r>
            <a:r>
              <a:rPr sz="3200" dirty="0">
                <a:latin typeface="Times New Roman"/>
                <a:cs typeface="Times New Roman"/>
              </a:rPr>
              <a:t>during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hypo</a:t>
            </a:r>
            <a:r>
              <a:rPr sz="3200" dirty="0">
                <a:latin typeface="Times New Roman"/>
                <a:cs typeface="Times New Roman"/>
              </a:rPr>
              <a:t>glycemic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emergency</a:t>
            </a:r>
            <a:r>
              <a:rPr lang="en-US"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Bubbles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foam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may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visible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as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result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shaking</a:t>
            </a:r>
            <a:r>
              <a:rPr sz="1200" spc="-10" dirty="0">
                <a:latin typeface="Times New Roman"/>
                <a:cs typeface="Times New Roman"/>
              </a:rPr>
              <a:t>.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86800" y="3124200"/>
            <a:ext cx="3145789" cy="3200400"/>
            <a:chOff x="4242054" y="2197607"/>
            <a:chExt cx="1850389" cy="12090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2054" y="2197607"/>
              <a:ext cx="1850135" cy="12085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7558" y="2232659"/>
              <a:ext cx="329945" cy="16459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49778" y="1673956"/>
            <a:ext cx="8763000" cy="664093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12700">
              <a:spcBef>
                <a:spcPts val="110"/>
              </a:spcBef>
            </a:pPr>
            <a:r>
              <a:rPr dirty="0">
                <a:solidFill>
                  <a:srgbClr val="3F0065"/>
                </a:solidFill>
              </a:rPr>
              <a:t>Withdrawing</a:t>
            </a:r>
            <a:r>
              <a:rPr spc="5" dirty="0">
                <a:solidFill>
                  <a:srgbClr val="3F0065"/>
                </a:solidFill>
              </a:rPr>
              <a:t> </a:t>
            </a:r>
            <a:r>
              <a:rPr spc="-10" dirty="0">
                <a:solidFill>
                  <a:srgbClr val="3F0065"/>
                </a:solidFill>
              </a:rPr>
              <a:t>Solution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xfrm>
            <a:off x="15090992" y="10303814"/>
            <a:ext cx="751869" cy="1638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spc="-25" dirty="0"/>
              <a:pPr marL="38099">
                <a:lnSpc>
                  <a:spcPts val="1410"/>
                </a:lnSpc>
              </a:pPr>
              <a:t>26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1985102" y="3261821"/>
            <a:ext cx="4720497" cy="3779496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92093" marR="203830" indent="-280028">
              <a:lnSpc>
                <a:spcPts val="1580"/>
              </a:lnSpc>
              <a:spcBef>
                <a:spcPts val="305"/>
              </a:spcBef>
              <a:buClr>
                <a:srgbClr val="3F0065"/>
              </a:buClr>
              <a:buSzPct val="124137"/>
              <a:buChar char="•"/>
              <a:tabLst>
                <a:tab pos="292093" algn="l"/>
              </a:tabLst>
            </a:pPr>
            <a:r>
              <a:rPr sz="3200" dirty="0">
                <a:latin typeface="Times New Roman"/>
                <a:cs typeface="Times New Roman"/>
              </a:rPr>
              <a:t>Inspect.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Solution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must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be</a:t>
            </a:r>
            <a:endParaRPr lang="en-US" sz="3200" spc="-25" dirty="0">
              <a:latin typeface="Times New Roman"/>
              <a:cs typeface="Times New Roman"/>
            </a:endParaRPr>
          </a:p>
          <a:p>
            <a:pPr marL="292093" marR="203830" indent="-280028">
              <a:lnSpc>
                <a:spcPts val="1580"/>
              </a:lnSpc>
              <a:spcBef>
                <a:spcPts val="305"/>
              </a:spcBef>
              <a:buClr>
                <a:srgbClr val="3F0065"/>
              </a:buClr>
              <a:buSzPct val="124137"/>
              <a:buChar char="•"/>
              <a:tabLst>
                <a:tab pos="292093" algn="l"/>
              </a:tabLst>
            </a:pPr>
            <a:endParaRPr lang="en-US" sz="3200" spc="-25" dirty="0">
              <a:latin typeface="Times New Roman"/>
              <a:cs typeface="Times New Roman"/>
            </a:endParaRPr>
          </a:p>
          <a:p>
            <a:pPr marL="12065" marR="203830">
              <a:lnSpc>
                <a:spcPts val="1580"/>
              </a:lnSpc>
              <a:spcBef>
                <a:spcPts val="305"/>
              </a:spcBef>
              <a:buClr>
                <a:srgbClr val="3F0065"/>
              </a:buClr>
              <a:buSzPct val="124137"/>
              <a:tabLst>
                <a:tab pos="292093" algn="l"/>
              </a:tabLst>
            </a:pP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clear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colorless.</a:t>
            </a:r>
            <a:endParaRPr sz="3200" dirty="0">
              <a:latin typeface="Times New Roman"/>
              <a:cs typeface="Times New Roman"/>
            </a:endParaRPr>
          </a:p>
          <a:p>
            <a:pPr marL="292093" marR="5080" indent="-280028">
              <a:lnSpc>
                <a:spcPct val="91200"/>
              </a:lnSpc>
              <a:spcBef>
                <a:spcPts val="1385"/>
              </a:spcBef>
              <a:buClr>
                <a:srgbClr val="3F0065"/>
              </a:buClr>
              <a:buSzPct val="124137"/>
              <a:buChar char="•"/>
              <a:tabLst>
                <a:tab pos="292093" algn="l"/>
              </a:tabLst>
            </a:pPr>
            <a:r>
              <a:rPr sz="3200" dirty="0">
                <a:latin typeface="Times New Roman"/>
                <a:cs typeface="Times New Roman"/>
              </a:rPr>
              <a:t>Slowly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withdraw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amount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solution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from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vial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into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syringe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as </a:t>
            </a:r>
            <a:r>
              <a:rPr sz="3200" dirty="0">
                <a:latin typeface="Times New Roman"/>
                <a:cs typeface="Times New Roman"/>
              </a:rPr>
              <a:t>specified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endParaRPr lang="en-US" sz="3200" dirty="0">
              <a:latin typeface="Times New Roman"/>
              <a:cs typeface="Times New Roman"/>
            </a:endParaRPr>
          </a:p>
          <a:p>
            <a:pPr marL="292093" marR="5080" indent="-280028">
              <a:lnSpc>
                <a:spcPct val="91200"/>
              </a:lnSpc>
              <a:spcBef>
                <a:spcPts val="1385"/>
              </a:spcBef>
              <a:buClr>
                <a:srgbClr val="3F0065"/>
              </a:buClr>
              <a:buSzPct val="124137"/>
              <a:buChar char="•"/>
              <a:tabLst>
                <a:tab pos="292093" algn="l"/>
              </a:tabLst>
            </a:pPr>
            <a:r>
              <a:rPr lang="en-US" sz="3200" spc="-10" dirty="0">
                <a:latin typeface="Times New Roman"/>
                <a:cs typeface="Times New Roman"/>
              </a:rPr>
              <a:t>Hypoglycemic Pilot Protocol</a:t>
            </a:r>
            <a:r>
              <a:rPr lang="en-US" sz="1450" spc="-10" dirty="0">
                <a:latin typeface="Times New Roman"/>
                <a:cs typeface="Times New Roman"/>
              </a:rPr>
              <a:t>.</a:t>
            </a:r>
            <a:endParaRPr sz="145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33600" y="7920253"/>
            <a:ext cx="10896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Withdraw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full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amount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glucagon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back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into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syringe</a:t>
            </a:r>
            <a:r>
              <a:rPr sz="1200" dirty="0">
                <a:latin typeface="Times New Roman"/>
                <a:cs typeface="Times New Roman"/>
              </a:rPr>
              <a:t>.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400" y="2923564"/>
            <a:ext cx="4572000" cy="38582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6277" y="1574160"/>
            <a:ext cx="7227870" cy="664093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12700">
              <a:spcBef>
                <a:spcPts val="110"/>
              </a:spcBef>
            </a:pPr>
            <a:r>
              <a:rPr dirty="0">
                <a:solidFill>
                  <a:srgbClr val="3F0065"/>
                </a:solidFill>
              </a:rPr>
              <a:t>Injecting</a:t>
            </a:r>
            <a:r>
              <a:rPr spc="5" dirty="0">
                <a:solidFill>
                  <a:srgbClr val="3F0065"/>
                </a:solidFill>
              </a:rPr>
              <a:t> </a:t>
            </a:r>
            <a:r>
              <a:rPr spc="-10" dirty="0">
                <a:solidFill>
                  <a:srgbClr val="3F0065"/>
                </a:solidFill>
              </a:rPr>
              <a:t>Glucagon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15090992" y="10303814"/>
            <a:ext cx="751869" cy="1638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spc="-25" dirty="0"/>
              <a:pPr marL="38099">
                <a:lnSpc>
                  <a:spcPts val="1410"/>
                </a:lnSpc>
              </a:pPr>
              <a:t>27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1538606" y="3041077"/>
            <a:ext cx="5166994" cy="316381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22245" marR="5080" indent="-209545">
              <a:lnSpc>
                <a:spcPct val="86300"/>
              </a:lnSpc>
              <a:spcBef>
                <a:spcPts val="355"/>
              </a:spcBef>
              <a:buClr>
                <a:srgbClr val="3F0065"/>
              </a:buClr>
              <a:buSzPct val="124137"/>
              <a:buChar char="•"/>
              <a:tabLst>
                <a:tab pos="222245" algn="l"/>
              </a:tabLst>
            </a:pPr>
            <a:r>
              <a:rPr sz="2800" dirty="0">
                <a:latin typeface="Times New Roman"/>
                <a:cs typeface="Times New Roman"/>
              </a:rPr>
              <a:t>Clean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injection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site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buttock, </a:t>
            </a:r>
            <a:r>
              <a:rPr sz="2800" dirty="0">
                <a:latin typeface="Times New Roman"/>
                <a:cs typeface="Times New Roman"/>
              </a:rPr>
              <a:t>upper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arm,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thigh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with </a:t>
            </a:r>
            <a:r>
              <a:rPr sz="2800" dirty="0">
                <a:latin typeface="Times New Roman"/>
                <a:cs typeface="Times New Roman"/>
              </a:rPr>
              <a:t>alcohol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swab,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if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available.</a:t>
            </a:r>
            <a:endParaRPr sz="2800" dirty="0">
              <a:latin typeface="Times New Roman"/>
              <a:cs typeface="Times New Roman"/>
            </a:endParaRPr>
          </a:p>
          <a:p>
            <a:pPr marL="222245" marR="141602" indent="-209545">
              <a:lnSpc>
                <a:spcPct val="86300"/>
              </a:lnSpc>
              <a:spcBef>
                <a:spcPts val="1230"/>
              </a:spcBef>
              <a:buClr>
                <a:srgbClr val="3F0065"/>
              </a:buClr>
              <a:buSzPct val="124137"/>
              <a:buChar char="•"/>
              <a:tabLst>
                <a:tab pos="222245" algn="l"/>
              </a:tabLst>
            </a:pPr>
            <a:r>
              <a:rPr sz="2800" dirty="0">
                <a:latin typeface="Times New Roman"/>
                <a:cs typeface="Times New Roman"/>
              </a:rPr>
              <a:t>Pinch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skin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at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site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injection,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hold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syringe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like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pen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quickly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insert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needle </a:t>
            </a:r>
            <a:r>
              <a:rPr sz="2800" dirty="0">
                <a:latin typeface="Times New Roman"/>
                <a:cs typeface="Times New Roman"/>
              </a:rPr>
              <a:t>at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90</a:t>
            </a:r>
            <a:r>
              <a:rPr sz="2800" dirty="0">
                <a:latin typeface="Arial"/>
                <a:cs typeface="Arial"/>
              </a:rPr>
              <a:t>°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into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cleansed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area; </a:t>
            </a:r>
            <a:r>
              <a:rPr sz="2800" dirty="0">
                <a:latin typeface="Times New Roman"/>
                <a:cs typeface="Times New Roman"/>
              </a:rPr>
              <a:t>inject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glucagon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solution.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7463100"/>
            <a:ext cx="12496800" cy="12977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If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not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possible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remove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clothing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timely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manner,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glucagon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may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injected </a:t>
            </a:r>
            <a:r>
              <a:rPr sz="3200" dirty="0">
                <a:latin typeface="Times New Roman"/>
                <a:cs typeface="Times New Roman"/>
              </a:rPr>
              <a:t>through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clothing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if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necessary.</a:t>
            </a:r>
            <a:r>
              <a:rPr lang="en-US" sz="3200" spc="-10" dirty="0">
                <a:latin typeface="Times New Roman"/>
                <a:cs typeface="Times New Roman"/>
              </a:rPr>
              <a:t> </a:t>
            </a:r>
            <a:endParaRPr sz="3200" dirty="0">
              <a:latin typeface="Times New Roman"/>
              <a:cs typeface="Times New Roman"/>
            </a:endParaRPr>
          </a:p>
          <a:p>
            <a:pPr>
              <a:spcBef>
                <a:spcPts val="930"/>
              </a:spcBef>
            </a:pP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67000" y="914400"/>
            <a:ext cx="9309979" cy="623504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732137">
              <a:spcBef>
                <a:spcPts val="110"/>
              </a:spcBef>
            </a:pPr>
            <a:r>
              <a:rPr dirty="0">
                <a:solidFill>
                  <a:srgbClr val="3F0065"/>
                </a:solidFill>
              </a:rPr>
              <a:t>Injecting</a:t>
            </a:r>
            <a:r>
              <a:rPr spc="5" dirty="0">
                <a:solidFill>
                  <a:srgbClr val="3F0065"/>
                </a:solidFill>
              </a:rPr>
              <a:t> </a:t>
            </a:r>
            <a:r>
              <a:rPr spc="-10" dirty="0">
                <a:solidFill>
                  <a:srgbClr val="3F0065"/>
                </a:solidFill>
              </a:rPr>
              <a:t>Glucagon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xfrm>
            <a:off x="15090992" y="10303814"/>
            <a:ext cx="751869" cy="1638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spc="-25" dirty="0"/>
              <a:pPr marL="38099">
                <a:lnSpc>
                  <a:spcPts val="1410"/>
                </a:lnSpc>
              </a:pPr>
              <a:t>28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1219200" y="3429000"/>
            <a:ext cx="11429999" cy="2832827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91130" marR="5080" indent="-179066">
              <a:lnSpc>
                <a:spcPts val="1500"/>
              </a:lnSpc>
              <a:spcBef>
                <a:spcPts val="370"/>
              </a:spcBef>
              <a:buClr>
                <a:srgbClr val="3F0065"/>
              </a:buClr>
              <a:buSzPct val="124137"/>
              <a:buChar char="•"/>
              <a:tabLst>
                <a:tab pos="192401" algn="l"/>
              </a:tabLst>
            </a:pPr>
            <a:r>
              <a:rPr sz="3200" dirty="0">
                <a:latin typeface="Times New Roman"/>
                <a:cs typeface="Times New Roman"/>
              </a:rPr>
              <a:t>Withdraw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needle,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then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apply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light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pressure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at 	</a:t>
            </a:r>
            <a:r>
              <a:rPr sz="3200" dirty="0">
                <a:latin typeface="Times New Roman"/>
                <a:cs typeface="Times New Roman"/>
              </a:rPr>
              <a:t>injection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site.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Discard</a:t>
            </a:r>
            <a:endParaRPr lang="en-US" sz="3200" dirty="0">
              <a:latin typeface="Times New Roman"/>
              <a:cs typeface="Times New Roman"/>
            </a:endParaRPr>
          </a:p>
          <a:p>
            <a:pPr marL="191130" marR="5080" indent="-179066">
              <a:lnSpc>
                <a:spcPts val="1500"/>
              </a:lnSpc>
              <a:spcBef>
                <a:spcPts val="370"/>
              </a:spcBef>
              <a:buClr>
                <a:srgbClr val="3F0065"/>
              </a:buClr>
              <a:buSzPct val="124137"/>
              <a:buChar char="•"/>
              <a:tabLst>
                <a:tab pos="192401" algn="l"/>
              </a:tabLst>
            </a:pPr>
            <a:endParaRPr lang="en-US" sz="3200" spc="25" dirty="0">
              <a:latin typeface="Times New Roman"/>
              <a:cs typeface="Times New Roman"/>
            </a:endParaRPr>
          </a:p>
          <a:p>
            <a:pPr marL="12064" marR="5080">
              <a:lnSpc>
                <a:spcPts val="1500"/>
              </a:lnSpc>
              <a:spcBef>
                <a:spcPts val="370"/>
              </a:spcBef>
              <a:buClr>
                <a:srgbClr val="3F0065"/>
              </a:buClr>
              <a:buSzPct val="124137"/>
              <a:tabLst>
                <a:tab pos="192401" algn="l"/>
              </a:tabLst>
            </a:pP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needle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into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sharps 	</a:t>
            </a:r>
            <a:r>
              <a:rPr sz="3200" dirty="0">
                <a:latin typeface="Times New Roman"/>
                <a:cs typeface="Times New Roman"/>
              </a:rPr>
              <a:t>container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or,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if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unavailable,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back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into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its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case.</a:t>
            </a:r>
            <a:endParaRPr lang="en-US" sz="3200" spc="-10" dirty="0">
              <a:latin typeface="Times New Roman"/>
              <a:cs typeface="Times New Roman"/>
            </a:endParaRPr>
          </a:p>
          <a:p>
            <a:pPr marL="12064" marR="5080">
              <a:lnSpc>
                <a:spcPts val="1500"/>
              </a:lnSpc>
              <a:spcBef>
                <a:spcPts val="370"/>
              </a:spcBef>
              <a:buClr>
                <a:srgbClr val="3F0065"/>
              </a:buClr>
              <a:buSzPct val="124137"/>
              <a:tabLst>
                <a:tab pos="192401" algn="l"/>
              </a:tabLst>
            </a:pPr>
            <a:endParaRPr sz="3200" dirty="0">
              <a:latin typeface="Times New Roman"/>
              <a:cs typeface="Times New Roman"/>
            </a:endParaRPr>
          </a:p>
          <a:p>
            <a:pPr marL="238754" indent="-226055">
              <a:spcBef>
                <a:spcPts val="980"/>
              </a:spcBef>
              <a:buClr>
                <a:srgbClr val="3F0065"/>
              </a:buClr>
              <a:buSzPct val="124137"/>
              <a:buChar char="•"/>
              <a:tabLst>
                <a:tab pos="238754" algn="l"/>
              </a:tabLst>
            </a:pPr>
            <a:r>
              <a:rPr sz="3200" dirty="0">
                <a:latin typeface="Times New Roman"/>
                <a:cs typeface="Times New Roman"/>
              </a:rPr>
              <a:t>Do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A82A3F"/>
                </a:solidFill>
                <a:latin typeface="Times New Roman"/>
                <a:cs typeface="Times New Roman"/>
              </a:rPr>
              <a:t>not</a:t>
            </a:r>
            <a:r>
              <a:rPr sz="3200" spc="15" dirty="0">
                <a:solidFill>
                  <a:srgbClr val="A82A3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recap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needle.</a:t>
            </a:r>
            <a:endParaRPr lang="en-US" sz="3200" spc="-10" dirty="0">
              <a:latin typeface="Times New Roman"/>
              <a:cs typeface="Times New Roman"/>
            </a:endParaRPr>
          </a:p>
          <a:p>
            <a:pPr marL="238754" indent="-226055">
              <a:spcBef>
                <a:spcPts val="980"/>
              </a:spcBef>
              <a:buClr>
                <a:srgbClr val="3F0065"/>
              </a:buClr>
              <a:buSzPct val="124137"/>
              <a:buChar char="•"/>
              <a:tabLst>
                <a:tab pos="238754" algn="l"/>
              </a:tabLst>
            </a:pPr>
            <a:endParaRPr lang="en-US" sz="3200" spc="-10" dirty="0">
              <a:latin typeface="Times New Roman"/>
              <a:cs typeface="Times New Roman"/>
            </a:endParaRPr>
          </a:p>
          <a:p>
            <a:pPr marL="238754" indent="-226055">
              <a:spcBef>
                <a:spcPts val="980"/>
              </a:spcBef>
              <a:buClr>
                <a:srgbClr val="3F0065"/>
              </a:buClr>
              <a:buSzPct val="124137"/>
              <a:buChar char="•"/>
              <a:tabLst>
                <a:tab pos="238754" algn="l"/>
              </a:tabLst>
            </a:pPr>
            <a:r>
              <a:rPr lang="en-US" sz="3200" spc="-10" dirty="0">
                <a:latin typeface="Times New Roman"/>
                <a:cs typeface="Times New Roman"/>
              </a:rPr>
              <a:t>Any patient &gt;20 kg – 1mg dose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4200" y="1653280"/>
            <a:ext cx="6309956" cy="623504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1088363">
              <a:spcBef>
                <a:spcPts val="110"/>
              </a:spcBef>
            </a:pPr>
            <a:r>
              <a:rPr dirty="0">
                <a:solidFill>
                  <a:srgbClr val="3F0065"/>
                </a:solidFill>
              </a:rPr>
              <a:t>After</a:t>
            </a:r>
            <a:r>
              <a:rPr spc="5" dirty="0">
                <a:solidFill>
                  <a:srgbClr val="3F0065"/>
                </a:solidFill>
              </a:rPr>
              <a:t> </a:t>
            </a:r>
            <a:r>
              <a:rPr spc="-10" dirty="0">
                <a:solidFill>
                  <a:srgbClr val="3F0065"/>
                </a:solidFill>
              </a:rPr>
              <a:t>Injecting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15090992" y="10303814"/>
            <a:ext cx="751869" cy="1638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spc="-25" dirty="0"/>
              <a:pPr marL="38099">
                <a:lnSpc>
                  <a:spcPts val="1410"/>
                </a:lnSpc>
              </a:pPr>
              <a:t>29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990600" y="3232484"/>
            <a:ext cx="11506200" cy="269387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72101" marR="316222" indent="-360036">
              <a:lnSpc>
                <a:spcPct val="78200"/>
              </a:lnSpc>
              <a:spcBef>
                <a:spcPts val="585"/>
              </a:spcBef>
              <a:buClr>
                <a:srgbClr val="3F0065"/>
              </a:buClr>
              <a:buSzPct val="123684"/>
              <a:buChar char="•"/>
              <a:tabLst>
                <a:tab pos="372101" algn="l"/>
              </a:tabLst>
            </a:pPr>
            <a:r>
              <a:rPr sz="4000" dirty="0">
                <a:latin typeface="Times New Roman"/>
                <a:cs typeface="Times New Roman"/>
              </a:rPr>
              <a:t>It</a:t>
            </a:r>
            <a:r>
              <a:rPr sz="4000" spc="-4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may</a:t>
            </a:r>
            <a:r>
              <a:rPr sz="4000" spc="-4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take</a:t>
            </a:r>
            <a:r>
              <a:rPr sz="4000" spc="-45" dirty="0">
                <a:latin typeface="Times New Roman"/>
                <a:cs typeface="Times New Roman"/>
              </a:rPr>
              <a:t> </a:t>
            </a:r>
            <a:r>
              <a:rPr sz="4000" spc="-20" dirty="0">
                <a:latin typeface="Times New Roman"/>
                <a:cs typeface="Times New Roman"/>
              </a:rPr>
              <a:t>10-</a:t>
            </a:r>
            <a:r>
              <a:rPr sz="4000" dirty="0">
                <a:latin typeface="Times New Roman"/>
                <a:cs typeface="Times New Roman"/>
              </a:rPr>
              <a:t>15</a:t>
            </a:r>
            <a:r>
              <a:rPr sz="4000" spc="-4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minutes</a:t>
            </a:r>
            <a:r>
              <a:rPr sz="4000" spc="-4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for</a:t>
            </a:r>
            <a:r>
              <a:rPr sz="4000" spc="-45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Times New Roman"/>
                <a:cs typeface="Times New Roman"/>
              </a:rPr>
              <a:t>the </a:t>
            </a:r>
            <a:r>
              <a:rPr lang="en-US" sz="4000" dirty="0">
                <a:latin typeface="Times New Roman"/>
                <a:cs typeface="Times New Roman"/>
              </a:rPr>
              <a:t>patient</a:t>
            </a:r>
            <a:r>
              <a:rPr sz="4000" spc="-6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to</a:t>
            </a:r>
            <a:r>
              <a:rPr sz="4000" spc="-6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regain</a:t>
            </a:r>
            <a:r>
              <a:rPr sz="4000" spc="-6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consciousness.</a:t>
            </a:r>
            <a:endParaRPr lang="en-US" sz="4000" spc="-10" dirty="0">
              <a:latin typeface="Times New Roman"/>
              <a:cs typeface="Times New Roman"/>
            </a:endParaRPr>
          </a:p>
          <a:p>
            <a:pPr marL="372101" marR="316222" indent="-360036">
              <a:lnSpc>
                <a:spcPct val="78200"/>
              </a:lnSpc>
              <a:spcBef>
                <a:spcPts val="585"/>
              </a:spcBef>
              <a:buClr>
                <a:srgbClr val="3F0065"/>
              </a:buClr>
              <a:buSzPct val="123684"/>
              <a:buChar char="•"/>
              <a:tabLst>
                <a:tab pos="372101" algn="l"/>
              </a:tabLst>
            </a:pPr>
            <a:endParaRPr sz="4000" dirty="0">
              <a:latin typeface="Times New Roman"/>
              <a:cs typeface="Times New Roman"/>
            </a:endParaRPr>
          </a:p>
          <a:p>
            <a:pPr marL="372101" marR="5080" indent="-360036">
              <a:lnSpc>
                <a:spcPct val="78200"/>
              </a:lnSpc>
              <a:spcBef>
                <a:spcPts val="1135"/>
              </a:spcBef>
              <a:buClr>
                <a:srgbClr val="3F0065"/>
              </a:buClr>
              <a:buSzPct val="123684"/>
              <a:buChar char="•"/>
              <a:tabLst>
                <a:tab pos="372101" algn="l"/>
              </a:tabLst>
            </a:pPr>
            <a:r>
              <a:rPr sz="4000" dirty="0">
                <a:latin typeface="Times New Roman"/>
                <a:cs typeface="Times New Roman"/>
              </a:rPr>
              <a:t>Vomiting</a:t>
            </a:r>
            <a:r>
              <a:rPr sz="4000" spc="-6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may</a:t>
            </a:r>
            <a:r>
              <a:rPr sz="4000" spc="-6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occur</a:t>
            </a:r>
            <a:r>
              <a:rPr sz="4000" spc="-6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-</a:t>
            </a:r>
            <a:r>
              <a:rPr sz="4000" spc="-6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keep</a:t>
            </a:r>
            <a:r>
              <a:rPr sz="4000" spc="-65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Times New Roman"/>
                <a:cs typeface="Times New Roman"/>
              </a:rPr>
              <a:t>the </a:t>
            </a:r>
            <a:r>
              <a:rPr lang="en-US" sz="4000" dirty="0">
                <a:latin typeface="Times New Roman"/>
                <a:cs typeface="Times New Roman"/>
              </a:rPr>
              <a:t>patient</a:t>
            </a:r>
            <a:r>
              <a:rPr sz="4000" spc="-5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positioned</a:t>
            </a:r>
            <a:r>
              <a:rPr sz="4000" spc="-5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on</a:t>
            </a:r>
            <a:r>
              <a:rPr sz="4000" spc="-5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side</a:t>
            </a:r>
            <a:r>
              <a:rPr sz="4000" spc="-5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to</a:t>
            </a:r>
            <a:r>
              <a:rPr sz="4000" spc="-5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prevent choking.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7700" y="6858000"/>
            <a:ext cx="12115800" cy="14209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Glucagon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will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increase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glucose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concentration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blood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about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10-</a:t>
            </a:r>
            <a:r>
              <a:rPr sz="2800" dirty="0">
                <a:latin typeface="Times New Roman"/>
                <a:cs typeface="Times New Roman"/>
              </a:rPr>
              <a:t>15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minutes.</a:t>
            </a:r>
            <a:endParaRPr sz="2800" dirty="0">
              <a:latin typeface="Times New Roman"/>
              <a:cs typeface="Times New Roman"/>
            </a:endParaRPr>
          </a:p>
          <a:p>
            <a:pPr>
              <a:spcBef>
                <a:spcPts val="93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/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sure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keep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patient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positioned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his/her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side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since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vomiting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occur.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990600" y="1295400"/>
            <a:ext cx="12039600" cy="40449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27">
              <a:spcBef>
                <a:spcPts val="100"/>
              </a:spcBef>
            </a:pPr>
            <a:r>
              <a:rPr lang="en-US" sz="4000" b="1" dirty="0">
                <a:solidFill>
                  <a:srgbClr val="3F0065"/>
                </a:solidFill>
                <a:latin typeface="Garamond"/>
                <a:cs typeface="Garamond"/>
              </a:rPr>
              <a:t>                        </a:t>
            </a:r>
            <a:r>
              <a:rPr sz="4000" b="1" dirty="0">
                <a:solidFill>
                  <a:srgbClr val="3F0065"/>
                </a:solidFill>
                <a:latin typeface="Garamond"/>
                <a:cs typeface="Garamond"/>
              </a:rPr>
              <a:t>Diabetes</a:t>
            </a:r>
            <a:r>
              <a:rPr sz="4000" b="1" spc="-114" dirty="0">
                <a:solidFill>
                  <a:srgbClr val="3F0065"/>
                </a:solidFill>
                <a:latin typeface="Garamond"/>
                <a:cs typeface="Garamond"/>
              </a:rPr>
              <a:t> </a:t>
            </a:r>
            <a:r>
              <a:rPr sz="4000" b="1" spc="-10" dirty="0">
                <a:solidFill>
                  <a:srgbClr val="3F0065"/>
                </a:solidFill>
                <a:latin typeface="Garamond"/>
                <a:cs typeface="Garamond"/>
              </a:rPr>
              <a:t>Basics</a:t>
            </a:r>
            <a:endParaRPr sz="4000" dirty="0">
              <a:latin typeface="Garamond"/>
              <a:cs typeface="Garamond"/>
            </a:endParaRPr>
          </a:p>
          <a:p>
            <a:pPr>
              <a:spcBef>
                <a:spcPts val="45"/>
              </a:spcBef>
            </a:pPr>
            <a:endParaRPr sz="4000" dirty="0">
              <a:latin typeface="Garamond"/>
              <a:cs typeface="Garamond"/>
            </a:endParaRPr>
          </a:p>
          <a:p>
            <a:pPr marL="12700" marR="78738">
              <a:lnSpc>
                <a:spcPts val="1670"/>
              </a:lnSpc>
            </a:pPr>
            <a:r>
              <a:rPr sz="2800" b="1" dirty="0">
                <a:latin typeface="Times New Roman"/>
                <a:cs typeface="Times New Roman"/>
              </a:rPr>
              <a:t>Diabetes is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disease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where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body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does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not </a:t>
            </a:r>
            <a:r>
              <a:rPr sz="2800" b="1" dirty="0">
                <a:latin typeface="Times New Roman"/>
                <a:cs typeface="Times New Roman"/>
              </a:rPr>
              <a:t>produce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insulin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or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does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not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use</a:t>
            </a:r>
            <a:endParaRPr lang="en-US" sz="2800" b="1" dirty="0">
              <a:latin typeface="Times New Roman"/>
              <a:cs typeface="Times New Roman"/>
            </a:endParaRPr>
          </a:p>
          <a:p>
            <a:pPr marL="12700" marR="78738">
              <a:lnSpc>
                <a:spcPts val="1670"/>
              </a:lnSpc>
            </a:pPr>
            <a:endParaRPr lang="en-US" sz="2800" b="1" spc="10" dirty="0">
              <a:latin typeface="Times New Roman"/>
              <a:cs typeface="Times New Roman"/>
            </a:endParaRPr>
          </a:p>
          <a:p>
            <a:pPr marL="12700" marR="78738">
              <a:lnSpc>
                <a:spcPts val="1670"/>
              </a:lnSpc>
            </a:pPr>
            <a:r>
              <a:rPr sz="2800" b="1" dirty="0">
                <a:latin typeface="Times New Roman"/>
                <a:cs typeface="Times New Roman"/>
              </a:rPr>
              <a:t>insulin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properly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12700" marR="5080" indent="-635">
              <a:lnSpc>
                <a:spcPct val="96400"/>
              </a:lnSpc>
              <a:spcBef>
                <a:spcPts val="1625"/>
              </a:spcBef>
            </a:pP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Insulin</a:t>
            </a:r>
            <a:r>
              <a:rPr sz="2800" b="1" spc="1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hormone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normally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made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by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body.</a:t>
            </a:r>
            <a:r>
              <a:rPr sz="2800" spc="3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It </a:t>
            </a:r>
            <a:r>
              <a:rPr sz="2800" dirty="0">
                <a:latin typeface="Times New Roman"/>
                <a:cs typeface="Times New Roman"/>
              </a:rPr>
              <a:t>helps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glucose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(sugar)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enter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cells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where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it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be</a:t>
            </a:r>
            <a:r>
              <a:rPr sz="2800" spc="5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used for </a:t>
            </a:r>
            <a:r>
              <a:rPr sz="2800" spc="-10" dirty="0">
                <a:latin typeface="Times New Roman"/>
                <a:cs typeface="Times New Roman"/>
              </a:rPr>
              <a:t>energy.</a:t>
            </a:r>
            <a:endParaRPr sz="2800" dirty="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 marR="437504">
              <a:lnSpc>
                <a:spcPts val="1680"/>
              </a:lnSpc>
            </a:pP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Without</a:t>
            </a:r>
            <a:r>
              <a:rPr sz="2800" b="1" spc="20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F0065"/>
                </a:solidFill>
                <a:latin typeface="Times New Roman"/>
                <a:cs typeface="Times New Roman"/>
              </a:rPr>
              <a:t>insulin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glucose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remains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blood </a:t>
            </a:r>
            <a:r>
              <a:rPr sz="2800" dirty="0">
                <a:latin typeface="Times New Roman"/>
                <a:cs typeface="Times New Roman"/>
              </a:rPr>
              <a:t>stream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cannot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used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endParaRPr lang="en-US" sz="2800" dirty="0">
              <a:latin typeface="Times New Roman"/>
              <a:cs typeface="Times New Roman"/>
            </a:endParaRPr>
          </a:p>
          <a:p>
            <a:pPr marL="12700" marR="437504">
              <a:lnSpc>
                <a:spcPts val="1680"/>
              </a:lnSpc>
            </a:pPr>
            <a:endParaRPr lang="en-US" sz="2800" spc="5" dirty="0">
              <a:latin typeface="Times New Roman"/>
              <a:cs typeface="Times New Roman"/>
            </a:endParaRPr>
          </a:p>
          <a:p>
            <a:pPr marL="12700" marR="437504">
              <a:lnSpc>
                <a:spcPts val="1680"/>
              </a:lnSpc>
            </a:pPr>
            <a:r>
              <a:rPr sz="2800" dirty="0">
                <a:latin typeface="Times New Roman"/>
                <a:cs typeface="Times New Roman"/>
              </a:rPr>
              <a:t>energy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by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cells.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xfrm>
            <a:off x="15090992" y="10303814"/>
            <a:ext cx="751869" cy="1638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spc="-25" dirty="0"/>
              <a:pPr marL="38099">
                <a:lnSpc>
                  <a:spcPts val="1410"/>
                </a:lnSpc>
              </a:pPr>
              <a:t>3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914400" y="5715000"/>
            <a:ext cx="12192000" cy="28674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2868"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Insulin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hormone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pancreas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released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blood </a:t>
            </a:r>
            <a:r>
              <a:rPr sz="2400" dirty="0">
                <a:latin typeface="Times New Roman"/>
                <a:cs typeface="Times New Roman"/>
              </a:rPr>
              <a:t>stream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after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eating.</a:t>
            </a:r>
            <a:endParaRPr sz="2400" dirty="0">
              <a:latin typeface="Times New Roman"/>
              <a:cs typeface="Times New Roman"/>
            </a:endParaRPr>
          </a:p>
          <a:p>
            <a:pPr marL="12700" marR="5080">
              <a:spcBef>
                <a:spcPts val="720"/>
              </a:spcBef>
            </a:pPr>
            <a:r>
              <a:rPr sz="2400" dirty="0">
                <a:latin typeface="Times New Roman"/>
                <a:cs typeface="Times New Roman"/>
              </a:rPr>
              <a:t>Its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role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allow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glucose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(energy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food)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enter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body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that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have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energy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need.</a:t>
            </a:r>
            <a:endParaRPr sz="2400" dirty="0">
              <a:latin typeface="Times New Roman"/>
              <a:cs typeface="Times New Roman"/>
            </a:endParaRPr>
          </a:p>
          <a:p>
            <a:pPr marL="12700" marR="133347">
              <a:spcBef>
                <a:spcPts val="720"/>
              </a:spcBef>
            </a:pPr>
            <a:r>
              <a:rPr sz="2400" dirty="0">
                <a:latin typeface="Times New Roman"/>
                <a:cs typeface="Times New Roman"/>
              </a:rPr>
              <a:t>Without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insulin,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glucose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builds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up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stream,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unable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reach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cells.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become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starved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energy.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spcBef>
                <a:spcPts val="720"/>
              </a:spcBef>
            </a:pPr>
            <a:r>
              <a:rPr sz="2400" dirty="0">
                <a:latin typeface="Times New Roman"/>
                <a:cs typeface="Times New Roman"/>
              </a:rPr>
              <a:t>Excess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glucose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causes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many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problems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person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diabetes</a:t>
            </a:r>
            <a:r>
              <a:rPr sz="1200" spc="-10" dirty="0">
                <a:latin typeface="Times New Roman"/>
                <a:cs typeface="Times New Roman"/>
              </a:rPr>
              <a:t>.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6800" y="1600200"/>
            <a:ext cx="3886200" cy="623504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12700">
              <a:spcBef>
                <a:spcPts val="110"/>
              </a:spcBef>
            </a:pPr>
            <a:r>
              <a:rPr dirty="0">
                <a:solidFill>
                  <a:srgbClr val="3F0065"/>
                </a:solidFill>
              </a:rPr>
              <a:t>Next</a:t>
            </a:r>
            <a:r>
              <a:rPr spc="5" dirty="0">
                <a:solidFill>
                  <a:srgbClr val="3F0065"/>
                </a:solidFill>
              </a:rPr>
              <a:t> </a:t>
            </a:r>
            <a:r>
              <a:rPr spc="-10" dirty="0">
                <a:solidFill>
                  <a:srgbClr val="3F0065"/>
                </a:solidFill>
              </a:rPr>
              <a:t>Steps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15090992" y="10303814"/>
            <a:ext cx="751869" cy="1638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spc="-25" dirty="0"/>
              <a:pPr marL="38099">
                <a:lnSpc>
                  <a:spcPts val="1410"/>
                </a:lnSpc>
              </a:pPr>
              <a:t>30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1143000" y="3124200"/>
            <a:ext cx="11353800" cy="395813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47624">
              <a:spcBef>
                <a:spcPts val="785"/>
              </a:spcBef>
            </a:pPr>
            <a:r>
              <a:rPr sz="3200" b="1" dirty="0">
                <a:latin typeface="Times New Roman"/>
                <a:cs typeface="Times New Roman"/>
              </a:rPr>
              <a:t>Administering</a:t>
            </a:r>
            <a:r>
              <a:rPr sz="3200" b="1" spc="6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Glucagon:</a:t>
            </a:r>
            <a:endParaRPr lang="en-US" sz="3200" b="1" spc="-10" dirty="0">
              <a:latin typeface="Times New Roman"/>
              <a:cs typeface="Times New Roman"/>
            </a:endParaRPr>
          </a:p>
          <a:p>
            <a:pPr marL="47624">
              <a:spcBef>
                <a:spcPts val="785"/>
              </a:spcBef>
            </a:pPr>
            <a:endParaRPr lang="en-US" sz="3200" b="1" spc="-10" dirty="0">
              <a:latin typeface="Times New Roman"/>
              <a:cs typeface="Times New Roman"/>
            </a:endParaRPr>
          </a:p>
          <a:p>
            <a:pPr marL="47624">
              <a:spcBef>
                <a:spcPts val="785"/>
              </a:spcBef>
            </a:pPr>
            <a:r>
              <a:rPr lang="en-US" sz="3200" b="1" spc="-10" dirty="0">
                <a:latin typeface="Times New Roman"/>
                <a:cs typeface="Times New Roman"/>
              </a:rPr>
              <a:t>Monitor for signs of improvements along with continued assessment of the patient airway and vital signs </a:t>
            </a:r>
          </a:p>
          <a:p>
            <a:pPr marL="47624">
              <a:spcBef>
                <a:spcPts val="785"/>
              </a:spcBef>
            </a:pPr>
            <a:endParaRPr lang="en-US" sz="3200" b="1" spc="-10" dirty="0">
              <a:latin typeface="Times New Roman"/>
              <a:cs typeface="Times New Roman"/>
            </a:endParaRPr>
          </a:p>
          <a:p>
            <a:pPr marL="47624">
              <a:spcBef>
                <a:spcPts val="785"/>
              </a:spcBef>
            </a:pPr>
            <a:r>
              <a:rPr lang="en-US" sz="3200" b="1" spc="-10" dirty="0">
                <a:latin typeface="Times New Roman"/>
                <a:cs typeface="Times New Roman"/>
              </a:rPr>
              <a:t>Re-check the patients blood sugar during transport to the hospital.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990600" y="1461770"/>
            <a:ext cx="9906000" cy="3624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085">
              <a:spcBef>
                <a:spcPts val="100"/>
              </a:spcBef>
            </a:pPr>
            <a:r>
              <a:rPr sz="4800" b="1" dirty="0">
                <a:solidFill>
                  <a:srgbClr val="3F0065"/>
                </a:solidFill>
                <a:latin typeface="Garamond"/>
                <a:cs typeface="Garamond"/>
              </a:rPr>
              <a:t>Don't</a:t>
            </a:r>
            <a:r>
              <a:rPr sz="4800" b="1" spc="-55" dirty="0">
                <a:solidFill>
                  <a:srgbClr val="3F0065"/>
                </a:solidFill>
                <a:latin typeface="Garamond"/>
                <a:cs typeface="Garamond"/>
              </a:rPr>
              <a:t> </a:t>
            </a:r>
            <a:r>
              <a:rPr sz="4800" b="1" dirty="0">
                <a:solidFill>
                  <a:srgbClr val="3F0065"/>
                </a:solidFill>
                <a:latin typeface="Garamond"/>
                <a:cs typeface="Garamond"/>
              </a:rPr>
              <a:t>Be</a:t>
            </a:r>
            <a:r>
              <a:rPr sz="4800" b="1" spc="-55" dirty="0">
                <a:solidFill>
                  <a:srgbClr val="3F0065"/>
                </a:solidFill>
                <a:latin typeface="Garamond"/>
                <a:cs typeface="Garamond"/>
              </a:rPr>
              <a:t> </a:t>
            </a:r>
            <a:r>
              <a:rPr sz="4800" b="1" dirty="0">
                <a:solidFill>
                  <a:srgbClr val="3F0065"/>
                </a:solidFill>
                <a:latin typeface="Garamond"/>
                <a:cs typeface="Garamond"/>
              </a:rPr>
              <a:t>Surprised</a:t>
            </a:r>
            <a:r>
              <a:rPr sz="4800" b="1" spc="-50" dirty="0">
                <a:solidFill>
                  <a:srgbClr val="3F0065"/>
                </a:solidFill>
                <a:latin typeface="Garamond"/>
                <a:cs typeface="Garamond"/>
              </a:rPr>
              <a:t> </a:t>
            </a:r>
            <a:r>
              <a:rPr sz="4800" b="1" dirty="0">
                <a:solidFill>
                  <a:srgbClr val="3F0065"/>
                </a:solidFill>
                <a:latin typeface="Garamond"/>
                <a:cs typeface="Garamond"/>
              </a:rPr>
              <a:t>If.</a:t>
            </a:r>
            <a:r>
              <a:rPr sz="4800" b="1" spc="-55" dirty="0">
                <a:solidFill>
                  <a:srgbClr val="3F0065"/>
                </a:solidFill>
                <a:latin typeface="Garamond"/>
                <a:cs typeface="Garamond"/>
              </a:rPr>
              <a:t> </a:t>
            </a:r>
            <a:r>
              <a:rPr sz="4800" b="1" dirty="0">
                <a:solidFill>
                  <a:srgbClr val="3F0065"/>
                </a:solidFill>
                <a:latin typeface="Garamond"/>
                <a:cs typeface="Garamond"/>
              </a:rPr>
              <a:t>.</a:t>
            </a:r>
            <a:r>
              <a:rPr sz="4800" b="1" spc="-55" dirty="0">
                <a:solidFill>
                  <a:srgbClr val="3F0065"/>
                </a:solidFill>
                <a:latin typeface="Garamond"/>
                <a:cs typeface="Garamond"/>
              </a:rPr>
              <a:t> </a:t>
            </a:r>
            <a:r>
              <a:rPr sz="4800" b="1" spc="-50" dirty="0">
                <a:solidFill>
                  <a:srgbClr val="3F0065"/>
                </a:solidFill>
                <a:latin typeface="Garamond"/>
                <a:cs typeface="Garamond"/>
              </a:rPr>
              <a:t>.</a:t>
            </a:r>
            <a:endParaRPr sz="4800" dirty="0">
              <a:latin typeface="Garamond"/>
              <a:cs typeface="Garamond"/>
            </a:endParaRPr>
          </a:p>
          <a:p>
            <a:pPr marL="191130" marR="134617" indent="-179066">
              <a:lnSpc>
                <a:spcPct val="101499"/>
              </a:lnSpc>
              <a:spcBef>
                <a:spcPts val="1635"/>
              </a:spcBef>
              <a:buClr>
                <a:srgbClr val="3F0065"/>
              </a:buClr>
              <a:buSzPct val="69696"/>
              <a:buChar char="●"/>
              <a:tabLst>
                <a:tab pos="192401" algn="l"/>
              </a:tabLst>
            </a:pPr>
            <a:r>
              <a:rPr sz="4000" dirty="0">
                <a:latin typeface="Times New Roman"/>
                <a:cs typeface="Times New Roman"/>
              </a:rPr>
              <a:t>The</a:t>
            </a:r>
            <a:r>
              <a:rPr sz="4000" spc="20" dirty="0">
                <a:latin typeface="Times New Roman"/>
                <a:cs typeface="Times New Roman"/>
              </a:rPr>
              <a:t> </a:t>
            </a:r>
            <a:r>
              <a:rPr lang="en-US" sz="4000" dirty="0">
                <a:latin typeface="Times New Roman"/>
                <a:cs typeface="Times New Roman"/>
              </a:rPr>
              <a:t>patient</a:t>
            </a:r>
            <a:r>
              <a:rPr sz="4000" spc="1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does</a:t>
            </a:r>
            <a:r>
              <a:rPr sz="4000" spc="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not</a:t>
            </a:r>
            <a:r>
              <a:rPr sz="4000" spc="2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remember</a:t>
            </a:r>
            <a:r>
              <a:rPr lang="en-US" sz="4000" spc="-1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being</a:t>
            </a:r>
            <a:r>
              <a:rPr sz="4000" spc="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unconscious</a:t>
            </a:r>
            <a:r>
              <a:rPr sz="4000" spc="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or</a:t>
            </a:r>
            <a:r>
              <a:rPr sz="4000" spc="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is</a:t>
            </a:r>
            <a:r>
              <a:rPr sz="4000" spc="2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incoherent </a:t>
            </a:r>
            <a:r>
              <a:rPr lang="en-US" sz="4000" spc="-10" dirty="0">
                <a:latin typeface="Times New Roman"/>
                <a:cs typeface="Times New Roman"/>
              </a:rPr>
              <a:t>o</a:t>
            </a:r>
            <a:r>
              <a:rPr sz="4000" dirty="0">
                <a:latin typeface="Times New Roman"/>
                <a:cs typeface="Times New Roman"/>
              </a:rPr>
              <a:t>r</a:t>
            </a:r>
            <a:r>
              <a:rPr sz="4000" spc="1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lethargic.</a:t>
            </a:r>
            <a:endParaRPr sz="4000" dirty="0">
              <a:latin typeface="Times New Roman"/>
              <a:cs typeface="Times New Roman"/>
            </a:endParaRPr>
          </a:p>
          <a:p>
            <a:pPr marL="191130" marR="5080" indent="-179066">
              <a:lnSpc>
                <a:spcPct val="101800"/>
              </a:lnSpc>
              <a:spcBef>
                <a:spcPts val="1610"/>
              </a:spcBef>
              <a:buClr>
                <a:srgbClr val="3F0065"/>
              </a:buClr>
              <a:buSzPct val="69696"/>
              <a:buChar char="●"/>
              <a:tabLst>
                <a:tab pos="192401" algn="l"/>
              </a:tabLst>
            </a:pPr>
            <a:r>
              <a:rPr sz="4000" dirty="0">
                <a:latin typeface="Times New Roman"/>
                <a:cs typeface="Times New Roman"/>
              </a:rPr>
              <a:t>The</a:t>
            </a:r>
            <a:r>
              <a:rPr sz="4000" spc="20" dirty="0">
                <a:latin typeface="Times New Roman"/>
                <a:cs typeface="Times New Roman"/>
              </a:rPr>
              <a:t> </a:t>
            </a:r>
            <a:r>
              <a:rPr lang="en-US" sz="4000" dirty="0">
                <a:latin typeface="Times New Roman"/>
                <a:cs typeface="Times New Roman"/>
              </a:rPr>
              <a:t>patien</a:t>
            </a:r>
            <a:r>
              <a:rPr sz="4000" dirty="0">
                <a:latin typeface="Times New Roman"/>
                <a:cs typeface="Times New Roman"/>
              </a:rPr>
              <a:t>t</a:t>
            </a:r>
            <a:r>
              <a:rPr sz="4000" spc="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feels</a:t>
            </a:r>
            <a:r>
              <a:rPr sz="4000" spc="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nauseated,</a:t>
            </a:r>
            <a:r>
              <a:rPr sz="4000" spc="2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vomits, 	</a:t>
            </a:r>
            <a:r>
              <a:rPr sz="4000" dirty="0">
                <a:latin typeface="Times New Roman"/>
                <a:cs typeface="Times New Roman"/>
              </a:rPr>
              <a:t>or</a:t>
            </a:r>
            <a:r>
              <a:rPr sz="4000" spc="1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has</a:t>
            </a:r>
            <a:r>
              <a:rPr sz="4000" spc="1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a</a:t>
            </a:r>
            <a:r>
              <a:rPr sz="4000" spc="1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headache.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xfrm>
            <a:off x="15090992" y="10303814"/>
            <a:ext cx="751869" cy="1638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spc="-25" dirty="0"/>
              <a:pPr marL="38099">
                <a:lnSpc>
                  <a:spcPts val="1410"/>
                </a:lnSpc>
              </a:pPr>
              <a:t>31</a:t>
            </a:fld>
            <a:endParaRPr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752601" y="762000"/>
            <a:ext cx="10363200" cy="4567661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909932">
              <a:spcBef>
                <a:spcPts val="625"/>
              </a:spcBef>
            </a:pPr>
            <a:r>
              <a:rPr lang="en-US" sz="4400" b="1" spc="-10" dirty="0">
                <a:solidFill>
                  <a:srgbClr val="3F0065"/>
                </a:solidFill>
                <a:latin typeface="Garamond"/>
                <a:cs typeface="Garamond"/>
              </a:rPr>
              <a:t>             </a:t>
            </a:r>
            <a:r>
              <a:rPr sz="4400" b="1" spc="-10" dirty="0">
                <a:solidFill>
                  <a:srgbClr val="3F0065"/>
                </a:solidFill>
                <a:latin typeface="Garamond"/>
                <a:cs typeface="Garamond"/>
              </a:rPr>
              <a:t>Considerations</a:t>
            </a:r>
            <a:endParaRPr sz="4400" dirty="0">
              <a:latin typeface="Garamond"/>
              <a:cs typeface="Garamond"/>
            </a:endParaRPr>
          </a:p>
          <a:p>
            <a:pPr marL="32384" marR="5080" indent="-20320">
              <a:lnSpc>
                <a:spcPct val="81400"/>
              </a:lnSpc>
              <a:spcBef>
                <a:spcPts val="815"/>
              </a:spcBef>
            </a:pPr>
            <a:r>
              <a:rPr sz="3600" dirty="0">
                <a:latin typeface="Times New Roman"/>
                <a:cs typeface="Times New Roman"/>
              </a:rPr>
              <a:t>Recovery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time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from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severe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hypoglycemic </a:t>
            </a:r>
            <a:r>
              <a:rPr sz="3600" dirty="0">
                <a:latin typeface="Times New Roman"/>
                <a:cs typeface="Times New Roman"/>
              </a:rPr>
              <a:t>episode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varies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according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to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duration</a:t>
            </a:r>
            <a:r>
              <a:rPr sz="3600" spc="50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and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level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of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blood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glucose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prior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to </a:t>
            </a:r>
            <a:r>
              <a:rPr sz="3600" spc="-10" dirty="0">
                <a:latin typeface="Times New Roman"/>
                <a:cs typeface="Times New Roman"/>
              </a:rPr>
              <a:t>treatment.</a:t>
            </a:r>
            <a:endParaRPr sz="3600" dirty="0">
              <a:latin typeface="Times New Roman"/>
              <a:cs typeface="Times New Roman"/>
            </a:endParaRPr>
          </a:p>
          <a:p>
            <a:pPr>
              <a:spcBef>
                <a:spcPts val="125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32384" marR="292728" indent="-20320">
              <a:lnSpc>
                <a:spcPct val="81400"/>
              </a:lnSpc>
              <a:spcBef>
                <a:spcPts val="5"/>
              </a:spcBef>
            </a:pPr>
            <a:r>
              <a:rPr sz="3600" dirty="0">
                <a:latin typeface="Times New Roman"/>
                <a:cs typeface="Times New Roman"/>
              </a:rPr>
              <a:t>Some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signs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and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symptoms,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such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as </a:t>
            </a:r>
            <a:r>
              <a:rPr sz="3600" dirty="0">
                <a:latin typeface="Times New Roman"/>
                <a:cs typeface="Times New Roman"/>
              </a:rPr>
              <a:t>headache,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may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persist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for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several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hours, </a:t>
            </a:r>
            <a:r>
              <a:rPr sz="3600" dirty="0">
                <a:latin typeface="Times New Roman"/>
                <a:cs typeface="Times New Roman"/>
              </a:rPr>
              <a:t>although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blood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sugar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level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is </a:t>
            </a:r>
            <a:r>
              <a:rPr sz="3600" dirty="0">
                <a:latin typeface="Times New Roman"/>
                <a:cs typeface="Times New Roman"/>
              </a:rPr>
              <a:t>satisfactory.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Continued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monitoring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is </a:t>
            </a:r>
            <a:r>
              <a:rPr sz="3600" spc="-10" dirty="0">
                <a:latin typeface="Times New Roman"/>
                <a:cs typeface="Times New Roman"/>
              </a:rPr>
              <a:t>important.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xfrm>
            <a:off x="15090992" y="10303814"/>
            <a:ext cx="751869" cy="1638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spc="-25" dirty="0"/>
              <a:pPr marL="38099">
                <a:lnSpc>
                  <a:spcPts val="1410"/>
                </a:lnSpc>
              </a:pPr>
              <a:t>32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1752601" y="5638800"/>
            <a:ext cx="10363200" cy="2290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4937"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At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this</a:t>
            </a:r>
            <a:r>
              <a:rPr lang="en-US" sz="3600" spc="-30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point,</a:t>
            </a:r>
            <a:r>
              <a:rPr lang="en-US" sz="3600" spc="-25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please</a:t>
            </a:r>
            <a:r>
              <a:rPr lang="en-US" sz="3600" spc="-30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demonstrate</a:t>
            </a:r>
            <a:r>
              <a:rPr lang="en-US" sz="3600" spc="-25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administration</a:t>
            </a:r>
            <a:r>
              <a:rPr lang="en-US" sz="3600" spc="-25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of</a:t>
            </a:r>
            <a:r>
              <a:rPr lang="en-US" sz="3600" spc="-20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glucagon</a:t>
            </a:r>
            <a:r>
              <a:rPr lang="en-US" sz="3600" spc="-25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(if</a:t>
            </a:r>
            <a:r>
              <a:rPr lang="en-US" sz="3600" spc="-30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practice</a:t>
            </a:r>
            <a:r>
              <a:rPr lang="en-US" sz="3600" spc="-25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kits</a:t>
            </a:r>
            <a:r>
              <a:rPr lang="en-US" sz="3600" spc="-25" dirty="0">
                <a:latin typeface="Times New Roman"/>
                <a:cs typeface="Times New Roman"/>
              </a:rPr>
              <a:t> or </a:t>
            </a:r>
            <a:r>
              <a:rPr lang="en-US" sz="3600" dirty="0">
                <a:latin typeface="Times New Roman"/>
                <a:cs typeface="Times New Roman"/>
              </a:rPr>
              <a:t>expired</a:t>
            </a:r>
            <a:r>
              <a:rPr lang="en-US" sz="3600" spc="-25" dirty="0">
                <a:latin typeface="Times New Roman"/>
                <a:cs typeface="Times New Roman"/>
              </a:rPr>
              <a:t> </a:t>
            </a:r>
            <a:r>
              <a:rPr lang="en-US" sz="4000" dirty="0">
                <a:latin typeface="Times New Roman"/>
                <a:cs typeface="Times New Roman"/>
              </a:rPr>
              <a:t>kits</a:t>
            </a:r>
            <a:r>
              <a:rPr lang="en-US" sz="3600" spc="-25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are</a:t>
            </a:r>
            <a:r>
              <a:rPr lang="en-US" sz="3600" spc="-25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available)</a:t>
            </a:r>
            <a:r>
              <a:rPr lang="en-US" sz="3600" spc="-25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and</a:t>
            </a:r>
            <a:r>
              <a:rPr lang="en-US" sz="3600" spc="-20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allow</a:t>
            </a:r>
            <a:r>
              <a:rPr lang="en-US" sz="3600" spc="-25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participants</a:t>
            </a:r>
            <a:r>
              <a:rPr lang="en-US" sz="3600" spc="-25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to</a:t>
            </a:r>
            <a:r>
              <a:rPr lang="en-US" sz="3600" spc="-25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review</a:t>
            </a:r>
            <a:r>
              <a:rPr lang="en-US" sz="3600" spc="-25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the</a:t>
            </a:r>
            <a:r>
              <a:rPr lang="en-US" sz="3600" spc="-20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process</a:t>
            </a:r>
            <a:r>
              <a:rPr lang="en-US" sz="3600" spc="-25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aloud</a:t>
            </a:r>
            <a:r>
              <a:rPr lang="en-US" sz="3600" spc="-25" dirty="0">
                <a:latin typeface="Times New Roman"/>
                <a:cs typeface="Times New Roman"/>
              </a:rPr>
              <a:t> and </a:t>
            </a:r>
            <a:r>
              <a:rPr lang="en-US" sz="3600" dirty="0">
                <a:latin typeface="Times New Roman"/>
                <a:cs typeface="Times New Roman"/>
              </a:rPr>
              <a:t>practice</a:t>
            </a:r>
            <a:r>
              <a:rPr lang="en-US" sz="3600" spc="-35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the</a:t>
            </a:r>
            <a:r>
              <a:rPr lang="en-US" sz="3600" spc="-35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glucagon</a:t>
            </a:r>
            <a:r>
              <a:rPr lang="en-US" sz="3600" spc="-30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administration</a:t>
            </a:r>
            <a:r>
              <a:rPr lang="en-US" sz="3600" spc="-35" dirty="0">
                <a:latin typeface="Times New Roman"/>
                <a:cs typeface="Times New Roman"/>
              </a:rPr>
              <a:t> </a:t>
            </a:r>
            <a:r>
              <a:rPr lang="en-US" sz="3600" spc="-10" dirty="0">
                <a:latin typeface="Times New Roman"/>
                <a:cs typeface="Times New Roman"/>
              </a:rPr>
              <a:t>procedure</a:t>
            </a:r>
            <a:r>
              <a:rPr lang="en-US" spc="-10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28800" y="762000"/>
            <a:ext cx="9309979" cy="1029769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12700">
              <a:spcBef>
                <a:spcPts val="110"/>
              </a:spcBef>
            </a:pPr>
            <a:r>
              <a:rPr sz="6600" dirty="0"/>
              <a:t>Quick</a:t>
            </a:r>
            <a:r>
              <a:rPr sz="6600" spc="5" dirty="0"/>
              <a:t> </a:t>
            </a:r>
            <a:r>
              <a:rPr sz="6600" spc="-10" dirty="0"/>
              <a:t>Review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xfrm>
            <a:off x="15090992" y="10303814"/>
            <a:ext cx="751869" cy="1638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spc="-25" dirty="0"/>
              <a:pPr marL="38099">
                <a:lnSpc>
                  <a:spcPts val="1410"/>
                </a:lnSpc>
              </a:pPr>
              <a:t>33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2667000" y="2819400"/>
            <a:ext cx="7924800" cy="41074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130" marR="5080" indent="-179066">
              <a:lnSpc>
                <a:spcPct val="101499"/>
              </a:lnSpc>
              <a:spcBef>
                <a:spcPts val="100"/>
              </a:spcBef>
              <a:buClr>
                <a:srgbClr val="522963"/>
              </a:buClr>
              <a:buChar char="•"/>
              <a:tabLst>
                <a:tab pos="192401" algn="l"/>
              </a:tabLst>
            </a:pPr>
            <a:r>
              <a:rPr sz="3600" dirty="0">
                <a:latin typeface="Times New Roman"/>
                <a:cs typeface="Times New Roman"/>
              </a:rPr>
              <a:t>Mild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to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moderate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hypoglycemia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can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be 	</a:t>
            </a:r>
            <a:r>
              <a:rPr sz="3600" dirty="0">
                <a:latin typeface="Times New Roman"/>
                <a:cs typeface="Times New Roman"/>
              </a:rPr>
              <a:t>treated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with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quick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acting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source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of 	</a:t>
            </a:r>
            <a:r>
              <a:rPr sz="3600" dirty="0">
                <a:latin typeface="Times New Roman"/>
                <a:cs typeface="Times New Roman"/>
              </a:rPr>
              <a:t>carbohydrate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(15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grams).</a:t>
            </a:r>
            <a:endParaRPr sz="3600" dirty="0">
              <a:latin typeface="Times New Roman"/>
              <a:cs typeface="Times New Roman"/>
            </a:endParaRPr>
          </a:p>
          <a:p>
            <a:pPr marL="191765" indent="-179066">
              <a:spcBef>
                <a:spcPts val="1789"/>
              </a:spcBef>
              <a:buClr>
                <a:srgbClr val="522963"/>
              </a:buClr>
              <a:buChar char="•"/>
              <a:tabLst>
                <a:tab pos="191765" algn="l"/>
              </a:tabLst>
            </a:pPr>
            <a:r>
              <a:rPr sz="3600" dirty="0">
                <a:latin typeface="Times New Roman"/>
                <a:cs typeface="Times New Roman"/>
              </a:rPr>
              <a:t>Signs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of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severe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hypoglycemia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include:</a:t>
            </a:r>
            <a:endParaRPr sz="3600" dirty="0">
              <a:latin typeface="Times New Roman"/>
              <a:cs typeface="Times New Roman"/>
            </a:endParaRPr>
          </a:p>
          <a:p>
            <a:pPr marL="400675" lvl="1" indent="-148586">
              <a:spcBef>
                <a:spcPts val="395"/>
              </a:spcBef>
              <a:buClr>
                <a:srgbClr val="522963"/>
              </a:buClr>
              <a:buChar char="•"/>
              <a:tabLst>
                <a:tab pos="400675" algn="l"/>
              </a:tabLst>
            </a:pPr>
            <a:r>
              <a:rPr sz="3200" spc="-10" dirty="0">
                <a:latin typeface="Times New Roman"/>
                <a:cs typeface="Times New Roman"/>
              </a:rPr>
              <a:t>Unconsciousness</a:t>
            </a:r>
            <a:endParaRPr sz="3200" dirty="0">
              <a:latin typeface="Times New Roman"/>
              <a:cs typeface="Times New Roman"/>
            </a:endParaRPr>
          </a:p>
          <a:p>
            <a:pPr marL="400675" lvl="1" indent="-148586">
              <a:spcBef>
                <a:spcPts val="380"/>
              </a:spcBef>
              <a:buClr>
                <a:srgbClr val="522963"/>
              </a:buClr>
              <a:buChar char="•"/>
              <a:tabLst>
                <a:tab pos="400675" algn="l"/>
              </a:tabLst>
            </a:pPr>
            <a:r>
              <a:rPr sz="3200" spc="-10" dirty="0">
                <a:latin typeface="Times New Roman"/>
                <a:cs typeface="Times New Roman"/>
              </a:rPr>
              <a:t>Seizures</a:t>
            </a:r>
            <a:endParaRPr sz="3200" dirty="0">
              <a:latin typeface="Times New Roman"/>
              <a:cs typeface="Times New Roman"/>
            </a:endParaRPr>
          </a:p>
          <a:p>
            <a:pPr marL="400675" lvl="1" indent="-148586">
              <a:spcBef>
                <a:spcPts val="380"/>
              </a:spcBef>
              <a:buClr>
                <a:srgbClr val="522963"/>
              </a:buClr>
              <a:buChar char="•"/>
              <a:tabLst>
                <a:tab pos="400675" algn="l"/>
              </a:tabLst>
            </a:pPr>
            <a:r>
              <a:rPr sz="3200" dirty="0">
                <a:latin typeface="Times New Roman"/>
                <a:cs typeface="Times New Roman"/>
              </a:rPr>
              <a:t>Inability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swallow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38600" y="1371600"/>
            <a:ext cx="6477000" cy="664093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12700">
              <a:spcBef>
                <a:spcPts val="110"/>
              </a:spcBef>
            </a:pPr>
            <a:r>
              <a:rPr dirty="0"/>
              <a:t>Quick</a:t>
            </a:r>
            <a:r>
              <a:rPr spc="5" dirty="0"/>
              <a:t> </a:t>
            </a:r>
            <a:r>
              <a:rPr spc="-10" dirty="0"/>
              <a:t>Review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xfrm>
            <a:off x="15090992" y="10303814"/>
            <a:ext cx="751869" cy="1638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spc="-25" dirty="0"/>
              <a:pPr marL="38099">
                <a:lnSpc>
                  <a:spcPts val="1410"/>
                </a:lnSpc>
              </a:pPr>
              <a:t>34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1676400" y="2991166"/>
            <a:ext cx="3276600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en-US" sz="4800" b="1" spc="-10" dirty="0">
                <a:solidFill>
                  <a:srgbClr val="FF0000"/>
                </a:solidFill>
                <a:latin typeface="Garamond"/>
                <a:cs typeface="Garamond"/>
              </a:rPr>
              <a:t>C</a:t>
            </a:r>
            <a:r>
              <a:rPr sz="4800" b="1" spc="-10" dirty="0">
                <a:solidFill>
                  <a:srgbClr val="FF0000"/>
                </a:solidFill>
                <a:latin typeface="Garamond"/>
                <a:cs typeface="Garamond"/>
              </a:rPr>
              <a:t>ontinued</a:t>
            </a:r>
            <a:r>
              <a:rPr lang="en-US" sz="4800" b="1" spc="-10" dirty="0">
                <a:solidFill>
                  <a:srgbClr val="FF0000"/>
                </a:solidFill>
                <a:latin typeface="Garamond"/>
                <a:cs typeface="Garamond"/>
              </a:rPr>
              <a:t>:</a:t>
            </a:r>
            <a:endParaRPr sz="4800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6400" y="4343400"/>
            <a:ext cx="10744200" cy="2006127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91130" marR="191765" indent="-179066">
              <a:lnSpc>
                <a:spcPts val="2270"/>
              </a:lnSpc>
              <a:spcBef>
                <a:spcPts val="175"/>
              </a:spcBef>
              <a:buClr>
                <a:srgbClr val="522963"/>
              </a:buClr>
              <a:buChar char="•"/>
              <a:tabLst>
                <a:tab pos="192401" algn="l"/>
              </a:tabLst>
            </a:pPr>
            <a:r>
              <a:rPr sz="3600" dirty="0">
                <a:latin typeface="Times New Roman"/>
                <a:cs typeface="Times New Roman"/>
              </a:rPr>
              <a:t>Severe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hypoglycemia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is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medical </a:t>
            </a:r>
            <a:r>
              <a:rPr lang="en-US" sz="3600" spc="-10" dirty="0">
                <a:latin typeface="Times New Roman"/>
                <a:cs typeface="Times New Roman"/>
              </a:rPr>
              <a:t>e</a:t>
            </a:r>
            <a:r>
              <a:rPr sz="3600" spc="-10" dirty="0">
                <a:latin typeface="Times New Roman"/>
                <a:cs typeface="Times New Roman"/>
              </a:rPr>
              <a:t>mergency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requiring</a:t>
            </a:r>
            <a:endParaRPr lang="en-US" sz="3600" dirty="0">
              <a:latin typeface="Times New Roman"/>
              <a:cs typeface="Times New Roman"/>
            </a:endParaRPr>
          </a:p>
          <a:p>
            <a:pPr marL="191130" marR="191765" indent="-179066">
              <a:lnSpc>
                <a:spcPts val="2270"/>
              </a:lnSpc>
              <a:spcBef>
                <a:spcPts val="175"/>
              </a:spcBef>
              <a:buClr>
                <a:srgbClr val="522963"/>
              </a:buClr>
              <a:buChar char="•"/>
              <a:tabLst>
                <a:tab pos="192401" algn="l"/>
              </a:tabLst>
            </a:pPr>
            <a:endParaRPr lang="en-US" sz="3600" spc="-75" dirty="0">
              <a:latin typeface="Times New Roman"/>
              <a:cs typeface="Times New Roman"/>
            </a:endParaRPr>
          </a:p>
          <a:p>
            <a:pPr marL="12064" marR="191765">
              <a:lnSpc>
                <a:spcPts val="2270"/>
              </a:lnSpc>
              <a:spcBef>
                <a:spcPts val="175"/>
              </a:spcBef>
              <a:buClr>
                <a:srgbClr val="522963"/>
              </a:buClr>
              <a:tabLst>
                <a:tab pos="192401" algn="l"/>
              </a:tabLst>
            </a:pPr>
            <a:r>
              <a:rPr lang="en-US" sz="3600" spc="-10" dirty="0">
                <a:latin typeface="Times New Roman"/>
                <a:cs typeface="Times New Roman"/>
              </a:rPr>
              <a:t>I</a:t>
            </a:r>
            <a:r>
              <a:rPr sz="3600" spc="-10" dirty="0">
                <a:latin typeface="Times New Roman"/>
                <a:cs typeface="Times New Roman"/>
              </a:rPr>
              <a:t>mmediate</a:t>
            </a:r>
            <a:r>
              <a:rPr lang="en-US" sz="3600" spc="-1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administration</a:t>
            </a:r>
            <a:r>
              <a:rPr sz="3600" spc="-4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of</a:t>
            </a:r>
            <a:r>
              <a:rPr sz="3600" spc="-4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glucagon.</a:t>
            </a:r>
            <a:endParaRPr lang="en-US" sz="3600" spc="-10" dirty="0">
              <a:latin typeface="Times New Roman"/>
              <a:cs typeface="Times New Roman"/>
            </a:endParaRPr>
          </a:p>
          <a:p>
            <a:pPr marL="191130" marR="191765" indent="-179066">
              <a:lnSpc>
                <a:spcPts val="2270"/>
              </a:lnSpc>
              <a:spcBef>
                <a:spcPts val="175"/>
              </a:spcBef>
              <a:buClr>
                <a:srgbClr val="522963"/>
              </a:buClr>
              <a:buChar char="•"/>
              <a:tabLst>
                <a:tab pos="192401" algn="l"/>
              </a:tabLst>
            </a:pPr>
            <a:endParaRPr sz="3600" dirty="0">
              <a:latin typeface="Times New Roman"/>
              <a:cs typeface="Times New Roman"/>
            </a:endParaRPr>
          </a:p>
          <a:p>
            <a:pPr marL="191130" marR="5080" indent="-179066">
              <a:lnSpc>
                <a:spcPts val="2270"/>
              </a:lnSpc>
              <a:spcBef>
                <a:spcPts val="440"/>
              </a:spcBef>
              <a:buClr>
                <a:srgbClr val="522963"/>
              </a:buClr>
              <a:buChar char="•"/>
              <a:tabLst>
                <a:tab pos="192401" algn="l"/>
              </a:tabLst>
            </a:pPr>
            <a:r>
              <a:rPr sz="3600" dirty="0">
                <a:latin typeface="Times New Roman"/>
                <a:cs typeface="Times New Roman"/>
              </a:rPr>
              <a:t>Treat,</a:t>
            </a:r>
            <a:r>
              <a:rPr sz="3600" spc="-7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then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follow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</a:t>
            </a:r>
            <a:r>
              <a:rPr sz="3600" spc="-70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protocol </a:t>
            </a:r>
            <a:r>
              <a:rPr sz="3600" dirty="0">
                <a:latin typeface="Times New Roman"/>
                <a:cs typeface="Times New Roman"/>
              </a:rPr>
              <a:t>for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medical</a:t>
            </a:r>
            <a:r>
              <a:rPr sz="3600" spc="-5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emergency</a:t>
            </a:r>
            <a:endParaRPr lang="en-US" sz="3600" spc="-10" dirty="0">
              <a:latin typeface="Times New Roman"/>
              <a:cs typeface="Times New Roman"/>
            </a:endParaRPr>
          </a:p>
          <a:p>
            <a:pPr marL="12064" marR="5080">
              <a:lnSpc>
                <a:spcPts val="2270"/>
              </a:lnSpc>
              <a:spcBef>
                <a:spcPts val="440"/>
              </a:spcBef>
              <a:buClr>
                <a:srgbClr val="522963"/>
              </a:buClr>
              <a:tabLst>
                <a:tab pos="192401" algn="l"/>
              </a:tabLst>
            </a:pP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Times New Roman"/>
                <a:cs typeface="Times New Roman"/>
              </a:rPr>
              <a:t>care</a:t>
            </a:r>
            <a:r>
              <a:rPr sz="3600" b="1" spc="-20" dirty="0">
                <a:latin typeface="Times New Roman"/>
                <a:cs typeface="Times New Roman"/>
              </a:rPr>
              <a:t>.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05000" y="4114800"/>
            <a:ext cx="10744200" cy="1347548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4200" dirty="0">
                <a:solidFill>
                  <a:srgbClr val="3F0065"/>
                </a:solidFill>
                <a:latin typeface="Garamond"/>
                <a:cs typeface="Garamond"/>
              </a:rPr>
              <a:t>                         </a:t>
            </a:r>
            <a:r>
              <a:rPr sz="5400" dirty="0">
                <a:solidFill>
                  <a:srgbClr val="3F0065"/>
                </a:solidFill>
                <a:latin typeface="Garamond"/>
                <a:cs typeface="Garamond"/>
              </a:rPr>
              <a:t>Thank</a:t>
            </a:r>
            <a:r>
              <a:rPr sz="5400" spc="-110" dirty="0">
                <a:solidFill>
                  <a:srgbClr val="3F0065"/>
                </a:solidFill>
                <a:latin typeface="Garamond"/>
                <a:cs typeface="Garamond"/>
              </a:rPr>
              <a:t> </a:t>
            </a:r>
            <a:r>
              <a:rPr sz="5400" spc="-20" dirty="0">
                <a:solidFill>
                  <a:srgbClr val="3F0065"/>
                </a:solidFill>
                <a:latin typeface="Garamond"/>
                <a:cs typeface="Garamond"/>
              </a:rPr>
              <a:t>you!</a:t>
            </a:r>
            <a:br>
              <a:rPr lang="en-US" sz="4200" spc="-20" dirty="0">
                <a:solidFill>
                  <a:srgbClr val="3F0065"/>
                </a:solidFill>
                <a:latin typeface="Garamond"/>
                <a:cs typeface="Garamond"/>
              </a:rPr>
            </a:br>
            <a:r>
              <a:rPr lang="en-US" sz="4200" spc="-20" dirty="0">
                <a:solidFill>
                  <a:srgbClr val="3F0065"/>
                </a:solidFill>
                <a:latin typeface="Garamond"/>
                <a:cs typeface="Garamond"/>
              </a:rPr>
              <a:t> </a:t>
            </a:r>
            <a:endParaRPr sz="4200" dirty="0">
              <a:latin typeface="Garamond"/>
              <a:cs typeface="Garamond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xfrm>
            <a:off x="15090992" y="10303814"/>
            <a:ext cx="751869" cy="1638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spc="-25" dirty="0"/>
              <a:pPr marL="38099">
                <a:lnSpc>
                  <a:spcPts val="1410"/>
                </a:lnSpc>
              </a:pPr>
              <a:t>35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C06F4821-2D0D-5F38-FC12-0E878723C3D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947738"/>
            <a:ext cx="12344400" cy="766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54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319266" y="3484919"/>
            <a:ext cx="1750695" cy="1039387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07948" indent="-95248">
              <a:spcBef>
                <a:spcPts val="605"/>
              </a:spcBef>
              <a:buFont typeface="Times New Roman"/>
              <a:buChar char="•"/>
              <a:tabLst>
                <a:tab pos="107948" algn="l"/>
              </a:tabLst>
            </a:pPr>
            <a:r>
              <a:rPr sz="1250" b="1" spc="-10" dirty="0">
                <a:solidFill>
                  <a:srgbClr val="FFF2BB"/>
                </a:solidFill>
                <a:latin typeface="Times New Roman"/>
                <a:cs typeface="Times New Roman"/>
              </a:rPr>
              <a:t>Obesity</a:t>
            </a:r>
            <a:endParaRPr sz="1250">
              <a:latin typeface="Times New Roman"/>
              <a:cs typeface="Times New Roman"/>
            </a:endParaRPr>
          </a:p>
          <a:p>
            <a:pPr marL="107948" indent="-95248">
              <a:spcBef>
                <a:spcPts val="509"/>
              </a:spcBef>
              <a:buFont typeface="Times New Roman"/>
              <a:buChar char="•"/>
              <a:tabLst>
                <a:tab pos="107948" algn="l"/>
              </a:tabLst>
            </a:pPr>
            <a:r>
              <a:rPr sz="1250" b="1" spc="-10" dirty="0">
                <a:solidFill>
                  <a:srgbClr val="FFF2BB"/>
                </a:solidFill>
                <a:latin typeface="Times New Roman"/>
                <a:cs typeface="Times New Roman"/>
              </a:rPr>
              <a:t>Heredity</a:t>
            </a:r>
            <a:endParaRPr sz="1250">
              <a:latin typeface="Times New Roman"/>
              <a:cs typeface="Times New Roman"/>
            </a:endParaRPr>
          </a:p>
          <a:p>
            <a:pPr marL="107948" indent="-95248">
              <a:spcBef>
                <a:spcPts val="515"/>
              </a:spcBef>
              <a:buFont typeface="Times New Roman"/>
              <a:buChar char="•"/>
              <a:tabLst>
                <a:tab pos="107948" algn="l"/>
              </a:tabLst>
            </a:pPr>
            <a:r>
              <a:rPr sz="1250" b="1" spc="-10" dirty="0">
                <a:solidFill>
                  <a:srgbClr val="FFF2BB"/>
                </a:solidFill>
                <a:latin typeface="Times New Roman"/>
                <a:cs typeface="Times New Roman"/>
              </a:rPr>
              <a:t>Inactivity</a:t>
            </a:r>
            <a:endParaRPr sz="1250">
              <a:latin typeface="Times New Roman"/>
              <a:cs typeface="Times New Roman"/>
            </a:endParaRPr>
          </a:p>
          <a:p>
            <a:pPr marL="107948" indent="-95248">
              <a:spcBef>
                <a:spcPts val="509"/>
              </a:spcBef>
              <a:buFont typeface="Times New Roman"/>
              <a:buChar char="•"/>
              <a:tabLst>
                <a:tab pos="107948" algn="l"/>
              </a:tabLst>
            </a:pPr>
            <a:r>
              <a:rPr sz="1250" b="1" dirty="0">
                <a:solidFill>
                  <a:srgbClr val="FFF2BB"/>
                </a:solidFill>
                <a:latin typeface="Times New Roman"/>
                <a:cs typeface="Times New Roman"/>
              </a:rPr>
              <a:t>More</a:t>
            </a:r>
            <a:r>
              <a:rPr sz="1250" b="1" spc="-10" dirty="0">
                <a:solidFill>
                  <a:srgbClr val="FFF2BB"/>
                </a:solidFill>
                <a:latin typeface="Times New Roman"/>
                <a:cs typeface="Times New Roman"/>
              </a:rPr>
              <a:t> </a:t>
            </a:r>
            <a:r>
              <a:rPr sz="1250" b="1" dirty="0">
                <a:solidFill>
                  <a:srgbClr val="FFF2BB"/>
                </a:solidFill>
                <a:latin typeface="Times New Roman"/>
                <a:cs typeface="Times New Roman"/>
              </a:rPr>
              <a:t>common</a:t>
            </a:r>
            <a:r>
              <a:rPr sz="1250" b="1" spc="-5" dirty="0">
                <a:solidFill>
                  <a:srgbClr val="FFF2BB"/>
                </a:solidFill>
                <a:latin typeface="Times New Roman"/>
                <a:cs typeface="Times New Roman"/>
              </a:rPr>
              <a:t> </a:t>
            </a:r>
            <a:r>
              <a:rPr sz="1250" b="1" dirty="0">
                <a:solidFill>
                  <a:srgbClr val="FFF2BB"/>
                </a:solidFill>
                <a:latin typeface="Times New Roman"/>
                <a:cs typeface="Times New Roman"/>
              </a:rPr>
              <a:t>in</a:t>
            </a:r>
            <a:r>
              <a:rPr sz="1250" b="1" spc="-5" dirty="0">
                <a:solidFill>
                  <a:srgbClr val="FFF2BB"/>
                </a:solidFill>
                <a:latin typeface="Times New Roman"/>
                <a:cs typeface="Times New Roman"/>
              </a:rPr>
              <a:t> </a:t>
            </a:r>
            <a:r>
              <a:rPr sz="1250" b="1" spc="-10" dirty="0">
                <a:solidFill>
                  <a:srgbClr val="FFF2BB"/>
                </a:solidFill>
                <a:latin typeface="Times New Roman"/>
                <a:cs typeface="Times New Roman"/>
              </a:rPr>
              <a:t>adults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15090992" y="10303814"/>
            <a:ext cx="751869" cy="1638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spc="-25" dirty="0"/>
              <a:pPr marL="38099">
                <a:lnSpc>
                  <a:spcPts val="1410"/>
                </a:lnSpc>
              </a:pPr>
              <a:t>5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4535718" y="2860041"/>
            <a:ext cx="1151255" cy="137986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07948" indent="-95248">
              <a:spcBef>
                <a:spcPts val="860"/>
              </a:spcBef>
              <a:buFont typeface="Times New Roman"/>
              <a:buChar char="•"/>
              <a:tabLst>
                <a:tab pos="107948" algn="l"/>
              </a:tabLst>
            </a:pPr>
            <a:r>
              <a:rPr sz="1250" b="1" spc="-10" dirty="0">
                <a:solidFill>
                  <a:srgbClr val="FFF2BB"/>
                </a:solidFill>
                <a:latin typeface="Times New Roman"/>
                <a:cs typeface="Times New Roman"/>
              </a:rPr>
              <a:t>Autoimmune*</a:t>
            </a:r>
            <a:endParaRPr sz="1250">
              <a:latin typeface="Times New Roman"/>
              <a:cs typeface="Times New Roman"/>
            </a:endParaRPr>
          </a:p>
          <a:p>
            <a:pPr marL="107948" indent="-95248">
              <a:spcBef>
                <a:spcPts val="760"/>
              </a:spcBef>
              <a:buFont typeface="Times New Roman"/>
              <a:buChar char="•"/>
              <a:tabLst>
                <a:tab pos="107948" algn="l"/>
              </a:tabLst>
            </a:pPr>
            <a:r>
              <a:rPr sz="1250" b="1" spc="-10" dirty="0">
                <a:solidFill>
                  <a:srgbClr val="FFF2BB"/>
                </a:solidFill>
                <a:latin typeface="Times New Roman"/>
                <a:cs typeface="Times New Roman"/>
              </a:rPr>
              <a:t>Genetics</a:t>
            </a:r>
            <a:endParaRPr sz="1250">
              <a:latin typeface="Times New Roman"/>
              <a:cs typeface="Times New Roman"/>
            </a:endParaRPr>
          </a:p>
          <a:p>
            <a:pPr marL="107948" indent="-95248">
              <a:spcBef>
                <a:spcPts val="760"/>
              </a:spcBef>
              <a:buFont typeface="Times New Roman"/>
              <a:buChar char="•"/>
              <a:tabLst>
                <a:tab pos="107948" algn="l"/>
              </a:tabLst>
            </a:pPr>
            <a:r>
              <a:rPr sz="1250" b="1" spc="-10" dirty="0">
                <a:solidFill>
                  <a:srgbClr val="FFF2BB"/>
                </a:solidFill>
                <a:latin typeface="Times New Roman"/>
                <a:cs typeface="Times New Roman"/>
              </a:rPr>
              <a:t>Environmental</a:t>
            </a:r>
            <a:endParaRPr sz="1250">
              <a:latin typeface="Times New Roman"/>
              <a:cs typeface="Times New Roman"/>
            </a:endParaRPr>
          </a:p>
          <a:p>
            <a:pPr marL="12700" marR="36829" indent="95248">
              <a:spcBef>
                <a:spcPts val="765"/>
              </a:spcBef>
              <a:buFont typeface="Times New Roman"/>
              <a:buChar char="•"/>
              <a:tabLst>
                <a:tab pos="107948" algn="l"/>
              </a:tabLst>
            </a:pPr>
            <a:r>
              <a:rPr sz="1250" b="1" dirty="0">
                <a:solidFill>
                  <a:srgbClr val="FFF2BB"/>
                </a:solidFill>
                <a:latin typeface="Times New Roman"/>
                <a:cs typeface="Times New Roman"/>
              </a:rPr>
              <a:t>More</a:t>
            </a:r>
            <a:r>
              <a:rPr sz="1250" b="1" spc="10" dirty="0">
                <a:solidFill>
                  <a:srgbClr val="FFF2BB"/>
                </a:solidFill>
                <a:latin typeface="Times New Roman"/>
                <a:cs typeface="Times New Roman"/>
              </a:rPr>
              <a:t> </a:t>
            </a:r>
            <a:r>
              <a:rPr sz="1250" b="1" spc="-10" dirty="0">
                <a:solidFill>
                  <a:srgbClr val="FFF2BB"/>
                </a:solidFill>
                <a:latin typeface="Times New Roman"/>
                <a:cs typeface="Times New Roman"/>
              </a:rPr>
              <a:t>common </a:t>
            </a:r>
            <a:r>
              <a:rPr sz="1250" b="1" dirty="0">
                <a:solidFill>
                  <a:srgbClr val="FFF2BB"/>
                </a:solidFill>
                <a:latin typeface="Times New Roman"/>
                <a:cs typeface="Times New Roman"/>
              </a:rPr>
              <a:t>in </a:t>
            </a:r>
            <a:r>
              <a:rPr sz="1250" b="1" spc="-10" dirty="0">
                <a:solidFill>
                  <a:srgbClr val="FFF2BB"/>
                </a:solidFill>
                <a:latin typeface="Times New Roman"/>
                <a:cs typeface="Times New Roman"/>
              </a:rPr>
              <a:t>children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1370506"/>
            <a:ext cx="12312316" cy="73173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two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most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common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types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diabetes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type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type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2.</a:t>
            </a:r>
            <a:endParaRPr sz="2800" dirty="0">
              <a:latin typeface="Times New Roman"/>
              <a:cs typeface="Times New Roman"/>
            </a:endParaRPr>
          </a:p>
          <a:p>
            <a:pPr>
              <a:spcBef>
                <a:spcPts val="49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 marR="5080" algn="just"/>
            <a:r>
              <a:rPr sz="2800" dirty="0">
                <a:latin typeface="Times New Roman"/>
                <a:cs typeface="Times New Roman"/>
              </a:rPr>
              <a:t>We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will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primarily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discussing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type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diabetes,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which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most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common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form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diabetes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children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(type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most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common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form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adults 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growing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more </a:t>
            </a:r>
            <a:r>
              <a:rPr sz="2800" dirty="0">
                <a:latin typeface="Times New Roman"/>
                <a:cs typeface="Times New Roman"/>
              </a:rPr>
              <a:t>common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older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children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adolescents).</a:t>
            </a:r>
            <a:endParaRPr sz="2800" dirty="0">
              <a:latin typeface="Times New Roman"/>
              <a:cs typeface="Times New Roman"/>
            </a:endParaRPr>
          </a:p>
          <a:p>
            <a:pPr>
              <a:spcBef>
                <a:spcPts val="92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 marR="90168"/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type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diabetes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pancreas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stops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producing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insulin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produces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so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little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insulin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child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must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take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insulin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every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survival.</a:t>
            </a:r>
            <a:endParaRPr sz="2800" dirty="0">
              <a:latin typeface="Times New Roman"/>
              <a:cs typeface="Times New Roman"/>
            </a:endParaRPr>
          </a:p>
          <a:p>
            <a:pPr>
              <a:spcBef>
                <a:spcPts val="92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 marR="213990"/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type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diabetes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body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does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not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make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enough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insulin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cannot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properly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use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insulin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make.</a:t>
            </a:r>
            <a:endParaRPr sz="2800" dirty="0">
              <a:latin typeface="Times New Roman"/>
              <a:cs typeface="Times New Roman"/>
            </a:endParaRPr>
          </a:p>
          <a:p>
            <a:pPr>
              <a:spcBef>
                <a:spcPts val="93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 marR="74928"/>
            <a:r>
              <a:rPr sz="2800" dirty="0">
                <a:latin typeface="Times New Roman"/>
                <a:cs typeface="Times New Roman"/>
              </a:rPr>
              <a:t>*Autoimmune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process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immune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response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which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body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attacks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its</a:t>
            </a:r>
            <a:r>
              <a:rPr sz="2800" spc="-25" dirty="0">
                <a:latin typeface="Times New Roman"/>
                <a:cs typeface="Times New Roman"/>
              </a:rPr>
              <a:t> own </a:t>
            </a:r>
            <a:r>
              <a:rPr sz="2800" dirty="0">
                <a:latin typeface="Times New Roman"/>
                <a:cs typeface="Times New Roman"/>
              </a:rPr>
              <a:t>tissues,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cells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cell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components.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type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diabetes,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there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autoimmune </a:t>
            </a:r>
            <a:r>
              <a:rPr sz="2800" dirty="0">
                <a:latin typeface="Times New Roman"/>
                <a:cs typeface="Times New Roman"/>
              </a:rPr>
              <a:t>destruction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beta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cells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pancreas,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which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causes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body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produce</a:t>
            </a:r>
            <a:r>
              <a:rPr sz="2800" spc="-20" dirty="0">
                <a:latin typeface="Times New Roman"/>
                <a:cs typeface="Times New Roman"/>
              </a:rPr>
              <a:t> very </a:t>
            </a:r>
            <a:r>
              <a:rPr sz="2800" dirty="0">
                <a:latin typeface="Times New Roman"/>
                <a:cs typeface="Times New Roman"/>
              </a:rPr>
              <a:t>little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insulin.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xfrm>
            <a:off x="15090992" y="10303814"/>
            <a:ext cx="751869" cy="1638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99">
              <a:lnSpc>
                <a:spcPts val="1410"/>
              </a:lnSpc>
            </a:pPr>
            <a:fld id="{81D60167-4931-47E6-BA6A-407CBD079E47}" type="slidenum">
              <a:rPr spc="-25" dirty="0"/>
              <a:pPr marL="38099">
                <a:lnSpc>
                  <a:spcPts val="1410"/>
                </a:lnSpc>
              </a:pPr>
              <a:t>6</a:t>
            </a:fld>
            <a:endParaRPr spc="-25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014AE5-7535-AE96-5C91-161DF9682189}"/>
              </a:ext>
            </a:extLst>
          </p:cNvPr>
          <p:cNvSpPr txBox="1"/>
          <p:nvPr/>
        </p:nvSpPr>
        <p:spPr>
          <a:xfrm>
            <a:off x="0" y="609600"/>
            <a:ext cx="13411200" cy="5704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algn="ctr">
              <a:spcBef>
                <a:spcPts val="340"/>
              </a:spcBef>
            </a:pPr>
            <a:r>
              <a:rPr lang="en-US" sz="4400" b="1" dirty="0">
                <a:solidFill>
                  <a:srgbClr val="3F0065"/>
                </a:solidFill>
                <a:latin typeface="Garamond"/>
                <a:cs typeface="Garamond"/>
              </a:rPr>
              <a:t>Diabetes</a:t>
            </a:r>
            <a:r>
              <a:rPr lang="en-US" sz="4400" b="1" spc="-114" dirty="0">
                <a:solidFill>
                  <a:srgbClr val="3F0065"/>
                </a:solidFill>
                <a:latin typeface="Garamond"/>
                <a:cs typeface="Garamond"/>
              </a:rPr>
              <a:t> </a:t>
            </a:r>
            <a:r>
              <a:rPr lang="en-US" sz="4400" b="1" spc="-10" dirty="0">
                <a:solidFill>
                  <a:srgbClr val="3F0065"/>
                </a:solidFill>
                <a:latin typeface="Garamond"/>
                <a:cs typeface="Garamond"/>
              </a:rPr>
              <a:t>Basics</a:t>
            </a:r>
          </a:p>
          <a:p>
            <a:pPr marL="9525" algn="ctr">
              <a:spcBef>
                <a:spcPts val="340"/>
              </a:spcBef>
            </a:pPr>
            <a:endParaRPr lang="en-US" sz="4400" b="1" spc="-10" dirty="0">
              <a:solidFill>
                <a:srgbClr val="3F0065"/>
              </a:solidFill>
              <a:latin typeface="Garamond"/>
              <a:cs typeface="Garamond"/>
            </a:endParaRPr>
          </a:p>
          <a:p>
            <a:pPr marL="9525" algn="ctr">
              <a:spcBef>
                <a:spcPts val="340"/>
              </a:spcBef>
            </a:pPr>
            <a:endParaRPr lang="en-US" sz="4400" dirty="0">
              <a:latin typeface="Garamond"/>
              <a:cs typeface="Garamond"/>
            </a:endParaRPr>
          </a:p>
          <a:p>
            <a:pPr marL="579740" marR="638159" indent="-179066">
              <a:lnSpc>
                <a:spcPts val="1910"/>
              </a:lnSpc>
              <a:spcBef>
                <a:spcPts val="980"/>
              </a:spcBef>
              <a:buClr>
                <a:srgbClr val="3F0065"/>
              </a:buClr>
              <a:buSzPct val="69696"/>
              <a:buChar char="●"/>
              <a:tabLst>
                <a:tab pos="581011" algn="l"/>
              </a:tabLst>
            </a:pPr>
            <a:r>
              <a:rPr lang="en-US" sz="3600" dirty="0">
                <a:latin typeface="Times New Roman"/>
                <a:cs typeface="Times New Roman"/>
              </a:rPr>
              <a:t>Patients</a:t>
            </a:r>
            <a:r>
              <a:rPr lang="en-US" sz="3600" spc="20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with</a:t>
            </a:r>
            <a:r>
              <a:rPr lang="en-US" sz="3600" spc="25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diabetes</a:t>
            </a:r>
            <a:r>
              <a:rPr lang="en-US" sz="3600" spc="20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must</a:t>
            </a:r>
            <a:r>
              <a:rPr lang="en-US" sz="3600" spc="25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monitor</a:t>
            </a:r>
            <a:r>
              <a:rPr lang="en-US" sz="3600" spc="25" dirty="0">
                <a:latin typeface="Times New Roman"/>
                <a:cs typeface="Times New Roman"/>
              </a:rPr>
              <a:t> </a:t>
            </a:r>
            <a:r>
              <a:rPr lang="en-US" sz="3600" spc="-20" dirty="0">
                <a:latin typeface="Times New Roman"/>
                <a:cs typeface="Times New Roman"/>
              </a:rPr>
              <a:t>their 	</a:t>
            </a:r>
            <a:r>
              <a:rPr lang="en-US" sz="3600" dirty="0">
                <a:latin typeface="Times New Roman"/>
                <a:cs typeface="Times New Roman"/>
              </a:rPr>
              <a:t>blood</a:t>
            </a:r>
            <a:r>
              <a:rPr lang="en-US" sz="3600" spc="15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glucose</a:t>
            </a:r>
            <a:r>
              <a:rPr lang="en-US" sz="3600" spc="20" dirty="0">
                <a:latin typeface="Times New Roman"/>
                <a:cs typeface="Times New Roman"/>
              </a:rPr>
              <a:t> </a:t>
            </a:r>
            <a:r>
              <a:rPr lang="en-US" sz="3600" spc="-10" dirty="0">
                <a:latin typeface="Times New Roman"/>
                <a:cs typeface="Times New Roman"/>
              </a:rPr>
              <a:t>levels.</a:t>
            </a:r>
          </a:p>
          <a:p>
            <a:pPr marL="400674" marR="638159">
              <a:lnSpc>
                <a:spcPts val="1910"/>
              </a:lnSpc>
              <a:spcBef>
                <a:spcPts val="980"/>
              </a:spcBef>
              <a:buClr>
                <a:srgbClr val="3F0065"/>
              </a:buClr>
              <a:buSzPct val="69696"/>
              <a:tabLst>
                <a:tab pos="581011" algn="l"/>
              </a:tabLst>
            </a:pPr>
            <a:endParaRPr lang="en-US" sz="3600" dirty="0">
              <a:latin typeface="Times New Roman"/>
              <a:cs typeface="Times New Roman"/>
            </a:endParaRPr>
          </a:p>
          <a:p>
            <a:pPr marL="579740" marR="639429" indent="-179066">
              <a:lnSpc>
                <a:spcPts val="1910"/>
              </a:lnSpc>
              <a:spcBef>
                <a:spcPts val="409"/>
              </a:spcBef>
              <a:buClr>
                <a:srgbClr val="3F0065"/>
              </a:buClr>
              <a:buSzPct val="69696"/>
              <a:buChar char="●"/>
              <a:tabLst>
                <a:tab pos="581011" algn="l"/>
              </a:tabLst>
            </a:pPr>
            <a:r>
              <a:rPr lang="en-US" sz="3600" dirty="0">
                <a:latin typeface="Times New Roman"/>
                <a:cs typeface="Times New Roman"/>
              </a:rPr>
              <a:t>Safe</a:t>
            </a:r>
            <a:r>
              <a:rPr lang="en-US" sz="3600" spc="20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blood</a:t>
            </a:r>
            <a:r>
              <a:rPr lang="en-US" sz="3600" spc="20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glucose</a:t>
            </a:r>
            <a:r>
              <a:rPr lang="en-US" sz="3600" spc="20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levels</a:t>
            </a:r>
            <a:r>
              <a:rPr lang="en-US" sz="3600" spc="20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are</a:t>
            </a:r>
            <a:r>
              <a:rPr lang="en-US" sz="3600" spc="20" dirty="0">
                <a:latin typeface="Times New Roman"/>
                <a:cs typeface="Times New Roman"/>
              </a:rPr>
              <a:t> </a:t>
            </a:r>
            <a:r>
              <a:rPr lang="en-US" sz="3600" spc="-10" dirty="0">
                <a:latin typeface="Times New Roman"/>
                <a:cs typeface="Times New Roman"/>
              </a:rPr>
              <a:t>achieved </a:t>
            </a:r>
            <a:r>
              <a:rPr lang="en-US" sz="3600" dirty="0">
                <a:latin typeface="Times New Roman"/>
                <a:cs typeface="Times New Roman"/>
              </a:rPr>
              <a:t>through</a:t>
            </a:r>
            <a:r>
              <a:rPr lang="en-US" sz="3600" spc="15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a</a:t>
            </a:r>
            <a:r>
              <a:rPr lang="en-US" sz="3600" spc="15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careful </a:t>
            </a:r>
          </a:p>
          <a:p>
            <a:pPr marL="579740" marR="639429" indent="-179066">
              <a:lnSpc>
                <a:spcPts val="1910"/>
              </a:lnSpc>
              <a:spcBef>
                <a:spcPts val="409"/>
              </a:spcBef>
              <a:buClr>
                <a:srgbClr val="3F0065"/>
              </a:buClr>
              <a:buSzPct val="69696"/>
              <a:buChar char="●"/>
              <a:tabLst>
                <a:tab pos="581011" algn="l"/>
              </a:tabLst>
            </a:pPr>
            <a:endParaRPr lang="en-US" sz="3600" spc="15" dirty="0">
              <a:latin typeface="Times New Roman"/>
              <a:cs typeface="Times New Roman"/>
            </a:endParaRPr>
          </a:p>
          <a:p>
            <a:pPr marL="400674" marR="639429">
              <a:lnSpc>
                <a:spcPts val="1910"/>
              </a:lnSpc>
              <a:spcBef>
                <a:spcPts val="409"/>
              </a:spcBef>
              <a:buClr>
                <a:srgbClr val="3F0065"/>
              </a:buClr>
              <a:buSzPct val="69696"/>
              <a:tabLst>
                <a:tab pos="581011" algn="l"/>
              </a:tabLst>
            </a:pPr>
            <a:r>
              <a:rPr lang="en-US" sz="3600" spc="15" dirty="0">
                <a:latin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3F0065"/>
                </a:solidFill>
                <a:latin typeface="Times New Roman"/>
                <a:cs typeface="Times New Roman"/>
              </a:rPr>
              <a:t>balance</a:t>
            </a:r>
            <a:r>
              <a:rPr lang="en-US" sz="3600" b="1" spc="1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3F0065"/>
                </a:solidFill>
                <a:latin typeface="Times New Roman"/>
                <a:cs typeface="Times New Roman"/>
              </a:rPr>
              <a:t>of</a:t>
            </a:r>
            <a:r>
              <a:rPr lang="en-US" sz="3600" b="1" spc="1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3F0065"/>
                </a:solidFill>
                <a:latin typeface="Times New Roman"/>
                <a:cs typeface="Times New Roman"/>
              </a:rPr>
              <a:t>food</a:t>
            </a:r>
            <a:r>
              <a:rPr lang="en-US" sz="3600" b="1" spc="1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0" dirty="0">
                <a:solidFill>
                  <a:srgbClr val="3F0065"/>
                </a:solidFill>
                <a:latin typeface="Times New Roman"/>
                <a:cs typeface="Times New Roman"/>
              </a:rPr>
              <a:t>intake, </a:t>
            </a:r>
            <a:r>
              <a:rPr lang="en-US" sz="3600" b="1" dirty="0">
                <a:solidFill>
                  <a:srgbClr val="3F0065"/>
                </a:solidFill>
                <a:latin typeface="Times New Roman"/>
                <a:cs typeface="Times New Roman"/>
              </a:rPr>
              <a:t>exercise</a:t>
            </a:r>
            <a:r>
              <a:rPr lang="en-US" sz="3600" b="1" spc="25" dirty="0">
                <a:solidFill>
                  <a:srgbClr val="3F0065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and</a:t>
            </a:r>
            <a:r>
              <a:rPr lang="en-US" sz="3600" spc="25" dirty="0">
                <a:latin typeface="Times New Roman"/>
                <a:cs typeface="Times New Roman"/>
              </a:rPr>
              <a:t> </a:t>
            </a:r>
            <a:r>
              <a:rPr lang="en-US" sz="3600" b="1" spc="-10" dirty="0">
                <a:solidFill>
                  <a:srgbClr val="3F0065"/>
                </a:solidFill>
                <a:latin typeface="Times New Roman"/>
                <a:cs typeface="Times New Roman"/>
              </a:rPr>
              <a:t>insulin</a:t>
            </a:r>
            <a:r>
              <a:rPr lang="en-US" sz="3600" spc="-10" dirty="0">
                <a:latin typeface="Times New Roman"/>
                <a:cs typeface="Times New Roman"/>
              </a:rPr>
              <a:t>.</a:t>
            </a:r>
          </a:p>
          <a:p>
            <a:pPr marL="400674" marR="639429">
              <a:lnSpc>
                <a:spcPts val="1910"/>
              </a:lnSpc>
              <a:spcBef>
                <a:spcPts val="409"/>
              </a:spcBef>
              <a:buClr>
                <a:srgbClr val="3F0065"/>
              </a:buClr>
              <a:buSzPct val="69696"/>
              <a:tabLst>
                <a:tab pos="581011" algn="l"/>
              </a:tabLst>
            </a:pPr>
            <a:endParaRPr lang="en-US" sz="3600" dirty="0">
              <a:latin typeface="Times New Roman"/>
              <a:cs typeface="Times New Roman"/>
            </a:endParaRPr>
          </a:p>
          <a:p>
            <a:pPr marL="790556" lvl="1" indent="-149222">
              <a:spcBef>
                <a:spcPts val="245"/>
              </a:spcBef>
              <a:buClr>
                <a:srgbClr val="3F0065"/>
              </a:buClr>
              <a:buSzPct val="72413"/>
              <a:buChar char="•"/>
              <a:tabLst>
                <a:tab pos="790556" algn="l"/>
              </a:tabLst>
            </a:pPr>
            <a:r>
              <a:rPr lang="en-US" sz="3200" dirty="0">
                <a:latin typeface="Times New Roman"/>
                <a:cs typeface="Times New Roman"/>
              </a:rPr>
              <a:t>Insulin</a:t>
            </a:r>
            <a:r>
              <a:rPr lang="en-US" sz="3200" spc="1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and</a:t>
            </a:r>
            <a:r>
              <a:rPr lang="en-US" sz="3200" spc="2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exercise</a:t>
            </a:r>
            <a:r>
              <a:rPr lang="en-US" sz="3200" spc="1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-</a:t>
            </a:r>
            <a:r>
              <a:rPr lang="en-US" sz="3200" spc="15" dirty="0">
                <a:latin typeface="Times New Roman"/>
                <a:cs typeface="Times New Roman"/>
              </a:rPr>
              <a:t> </a:t>
            </a:r>
            <a:r>
              <a:rPr lang="en-US" sz="2000" spc="90" dirty="0">
                <a:solidFill>
                  <a:srgbClr val="3F0065"/>
                </a:solidFill>
                <a:latin typeface="Arial"/>
                <a:cs typeface="Arial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blood</a:t>
            </a:r>
            <a:r>
              <a:rPr lang="en-US" sz="3200" spc="20" dirty="0">
                <a:latin typeface="Times New Roman"/>
                <a:cs typeface="Times New Roman"/>
              </a:rPr>
              <a:t> </a:t>
            </a:r>
            <a:r>
              <a:rPr lang="en-US" sz="3200" spc="-10" dirty="0">
                <a:latin typeface="Times New Roman"/>
                <a:cs typeface="Times New Roman"/>
              </a:rPr>
              <a:t>glucose</a:t>
            </a:r>
            <a:endParaRPr lang="en-US" sz="3200" dirty="0">
              <a:latin typeface="Times New Roman"/>
              <a:cs typeface="Times New Roman"/>
            </a:endParaRPr>
          </a:p>
          <a:p>
            <a:pPr marL="790556" lvl="1" indent="-149222">
              <a:spcBef>
                <a:spcPts val="295"/>
              </a:spcBef>
              <a:buClr>
                <a:srgbClr val="3F0065"/>
              </a:buClr>
              <a:buSzPct val="72413"/>
              <a:buChar char="•"/>
              <a:tabLst>
                <a:tab pos="790556" algn="l"/>
              </a:tabLst>
            </a:pPr>
            <a:r>
              <a:rPr lang="en-US" sz="3200" dirty="0">
                <a:latin typeface="Times New Roman"/>
                <a:cs typeface="Times New Roman"/>
              </a:rPr>
              <a:t>Food</a:t>
            </a:r>
            <a:r>
              <a:rPr lang="en-US" sz="3200" spc="1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-</a:t>
            </a:r>
            <a:r>
              <a:rPr lang="en-US" sz="3200" spc="250" dirty="0">
                <a:latin typeface="Times New Roman"/>
                <a:cs typeface="Times New Roman"/>
              </a:rPr>
              <a:t> </a:t>
            </a:r>
            <a:r>
              <a:rPr lang="en-US" sz="2000" spc="-25" dirty="0">
                <a:solidFill>
                  <a:srgbClr val="3F0065"/>
                </a:solidFill>
                <a:latin typeface="Arial"/>
                <a:cs typeface="Arial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blood</a:t>
            </a:r>
            <a:r>
              <a:rPr lang="en-US" sz="3200" spc="5" dirty="0">
                <a:latin typeface="Times New Roman"/>
                <a:cs typeface="Times New Roman"/>
              </a:rPr>
              <a:t> </a:t>
            </a:r>
            <a:r>
              <a:rPr lang="en-US" sz="3200" spc="-10" dirty="0">
                <a:latin typeface="Times New Roman"/>
                <a:cs typeface="Times New Roman"/>
              </a:rPr>
              <a:t>glucose</a:t>
            </a:r>
            <a:endParaRPr lang="en-US" sz="3200" dirty="0">
              <a:latin typeface="Times New Roman"/>
              <a:cs typeface="Times New Roman"/>
            </a:endParaRPr>
          </a:p>
          <a:p>
            <a:pPr marL="790556" lvl="1" indent="-149222">
              <a:spcBef>
                <a:spcPts val="295"/>
              </a:spcBef>
              <a:buClr>
                <a:srgbClr val="3F0065"/>
              </a:buClr>
              <a:buSzPct val="72413"/>
              <a:buChar char="•"/>
              <a:tabLst>
                <a:tab pos="790556" algn="l"/>
              </a:tabLst>
            </a:pPr>
            <a:r>
              <a:rPr lang="en-US" sz="3200" dirty="0">
                <a:latin typeface="Times New Roman"/>
                <a:cs typeface="Times New Roman"/>
              </a:rPr>
              <a:t>Stress,</a:t>
            </a:r>
            <a:r>
              <a:rPr lang="en-US" sz="3200" spc="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illness</a:t>
            </a:r>
            <a:r>
              <a:rPr lang="en-US" sz="3200" spc="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or</a:t>
            </a:r>
            <a:r>
              <a:rPr lang="en-US" sz="3200" spc="1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injury</a:t>
            </a:r>
            <a:r>
              <a:rPr lang="en-US" sz="3200" spc="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-</a:t>
            </a:r>
            <a:r>
              <a:rPr lang="en-US" sz="3200" spc="10" dirty="0">
                <a:latin typeface="Times New Roman"/>
                <a:cs typeface="Times New Roman"/>
              </a:rPr>
              <a:t> </a:t>
            </a:r>
            <a:r>
              <a:rPr lang="en-US" sz="2000" spc="-35" dirty="0">
                <a:solidFill>
                  <a:srgbClr val="3F0065"/>
                </a:solidFill>
                <a:latin typeface="Arial"/>
                <a:cs typeface="Arial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blood </a:t>
            </a:r>
            <a:r>
              <a:rPr lang="en-US" sz="3200" spc="-10" dirty="0">
                <a:latin typeface="Times New Roman"/>
                <a:cs typeface="Times New Roman"/>
              </a:rPr>
              <a:t>glucose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>
            <a:extLst>
              <a:ext uri="{FF2B5EF4-FFF2-40B4-BE49-F238E27FC236}">
                <a16:creationId xmlns:a16="http://schemas.microsoft.com/office/drawing/2014/main" id="{BA42D084-39CD-3201-4A2D-56CE336581AF}"/>
              </a:ext>
            </a:extLst>
          </p:cNvPr>
          <p:cNvSpPr txBox="1"/>
          <p:nvPr/>
        </p:nvSpPr>
        <p:spPr>
          <a:xfrm>
            <a:off x="266700" y="1219200"/>
            <a:ext cx="12877800" cy="59990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464" algn="just"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key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optimal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diabetes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control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careful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balance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food,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exercise,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insulin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and/or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oral </a:t>
            </a:r>
            <a:r>
              <a:rPr sz="2800" dirty="0">
                <a:latin typeface="Times New Roman"/>
                <a:cs typeface="Times New Roman"/>
              </a:rPr>
              <a:t>medication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(oral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medication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type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diabetes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only).</a:t>
            </a:r>
            <a:endParaRPr sz="2800" dirty="0">
              <a:latin typeface="Times New Roman"/>
              <a:cs typeface="Times New Roman"/>
            </a:endParaRPr>
          </a:p>
          <a:p>
            <a:pPr>
              <a:spcBef>
                <a:spcPts val="93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 marR="147951" indent="-8890">
              <a:buSzPct val="91666"/>
              <a:buChar char="•"/>
              <a:tabLst>
                <a:tab pos="66038" algn="l"/>
              </a:tabLst>
            </a:pPr>
            <a:r>
              <a:rPr sz="2800" dirty="0">
                <a:latin typeface="Times New Roman"/>
                <a:cs typeface="Times New Roman"/>
              </a:rPr>
              <a:t>	</a:t>
            </a:r>
            <a:r>
              <a:rPr lang="en-US" sz="2800" dirty="0">
                <a:latin typeface="Times New Roman"/>
                <a:cs typeface="Times New Roman"/>
              </a:rPr>
              <a:t>Generally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insulin/oral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medication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exercise/activity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makes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blood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glucose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levels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go </a:t>
            </a:r>
            <a:r>
              <a:rPr sz="2800" spc="-10" dirty="0">
                <a:latin typeface="Times New Roman"/>
                <a:cs typeface="Times New Roman"/>
              </a:rPr>
              <a:t>down.</a:t>
            </a:r>
            <a:endParaRPr lang="en-US" sz="2800" spc="-10" dirty="0">
              <a:latin typeface="Times New Roman"/>
              <a:cs typeface="Times New Roman"/>
            </a:endParaRPr>
          </a:p>
          <a:p>
            <a:pPr marL="3810" marR="147951">
              <a:buSzPct val="91666"/>
              <a:tabLst>
                <a:tab pos="66038" algn="l"/>
              </a:tabLst>
            </a:pPr>
            <a:endParaRPr sz="2800" dirty="0">
              <a:latin typeface="Times New Roman"/>
              <a:cs typeface="Times New Roman"/>
            </a:endParaRPr>
          </a:p>
          <a:p>
            <a:pPr marL="66038" indent="-62228">
              <a:spcBef>
                <a:spcPts val="430"/>
              </a:spcBef>
              <a:buSzPct val="91666"/>
              <a:buChar char="•"/>
              <a:tabLst>
                <a:tab pos="66038" algn="l"/>
              </a:tabLst>
            </a:pPr>
            <a:r>
              <a:rPr sz="2800" dirty="0">
                <a:latin typeface="Times New Roman"/>
                <a:cs typeface="Times New Roman"/>
              </a:rPr>
              <a:t>Food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makes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blood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glucose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levels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go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up.</a:t>
            </a:r>
            <a:endParaRPr lang="en-US" sz="2800" spc="-25" dirty="0">
              <a:latin typeface="Times New Roman"/>
              <a:cs typeface="Times New Roman"/>
            </a:endParaRPr>
          </a:p>
          <a:p>
            <a:pPr marL="66038" indent="-62228">
              <a:spcBef>
                <a:spcPts val="430"/>
              </a:spcBef>
              <a:buSzPct val="91666"/>
              <a:buChar char="•"/>
              <a:tabLst>
                <a:tab pos="66038" algn="l"/>
              </a:tabLst>
            </a:pPr>
            <a:endParaRPr sz="2800" dirty="0">
              <a:latin typeface="Times New Roman"/>
              <a:cs typeface="Times New Roman"/>
            </a:endParaRPr>
          </a:p>
          <a:p>
            <a:pPr marL="66038" indent="-62228">
              <a:spcBef>
                <a:spcPts val="434"/>
              </a:spcBef>
              <a:buSzPct val="91666"/>
              <a:buChar char="•"/>
              <a:tabLst>
                <a:tab pos="66038" algn="l"/>
              </a:tabLst>
            </a:pPr>
            <a:r>
              <a:rPr sz="2800" dirty="0">
                <a:latin typeface="Times New Roman"/>
                <a:cs typeface="Times New Roman"/>
              </a:rPr>
              <a:t>Several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other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factors,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such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stress,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illness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injury,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also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affect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blood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glucose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levels.</a:t>
            </a:r>
            <a:endParaRPr sz="2800" dirty="0">
              <a:latin typeface="Times New Roman"/>
              <a:cs typeface="Times New Roman"/>
            </a:endParaRPr>
          </a:p>
          <a:p>
            <a:pPr>
              <a:spcBef>
                <a:spcPts val="92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 marR="5080" algn="just"/>
            <a:r>
              <a:rPr sz="2800" dirty="0">
                <a:latin typeface="Times New Roman"/>
                <a:cs typeface="Times New Roman"/>
              </a:rPr>
              <a:t>Research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has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shown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maintaining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optimal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blood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glucose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levels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prevent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delay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long- </a:t>
            </a:r>
            <a:r>
              <a:rPr sz="2800" dirty="0">
                <a:latin typeface="Times New Roman"/>
                <a:cs typeface="Times New Roman"/>
              </a:rPr>
              <a:t>term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complications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diabetes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(heart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attack,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stroke,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blindness,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kidney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failure,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nerve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disease,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amputations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foot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leg).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570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>
            <a:extLst>
              <a:ext uri="{FF2B5EF4-FFF2-40B4-BE49-F238E27FC236}">
                <a16:creationId xmlns:a16="http://schemas.microsoft.com/office/drawing/2014/main" id="{1DB130A5-71E4-1A8C-E55B-7F1A70D807CF}"/>
              </a:ext>
            </a:extLst>
          </p:cNvPr>
          <p:cNvSpPr txBox="1"/>
          <p:nvPr/>
        </p:nvSpPr>
        <p:spPr>
          <a:xfrm>
            <a:off x="609600" y="2133600"/>
            <a:ext cx="12801600" cy="435234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482588">
              <a:lnSpc>
                <a:spcPct val="94700"/>
              </a:lnSpc>
              <a:spcBef>
                <a:spcPts val="175"/>
              </a:spcBef>
            </a:pPr>
            <a:r>
              <a:rPr sz="3600" dirty="0">
                <a:latin typeface="Times New Roman"/>
                <a:cs typeface="Times New Roman"/>
              </a:rPr>
              <a:t>The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most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common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short-</a:t>
            </a:r>
            <a:r>
              <a:rPr sz="3600" dirty="0">
                <a:latin typeface="Times New Roman"/>
                <a:cs typeface="Times New Roman"/>
              </a:rPr>
              <a:t>term</a:t>
            </a:r>
            <a:r>
              <a:rPr sz="3600" spc="-4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complications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for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lang="en-US" sz="3600" spc="-30" dirty="0">
                <a:latin typeface="Times New Roman"/>
                <a:cs typeface="Times New Roman"/>
              </a:rPr>
              <a:t>patients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with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diabetes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are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hyper</a:t>
            </a:r>
            <a:r>
              <a:rPr sz="3600" dirty="0">
                <a:latin typeface="Times New Roman"/>
                <a:cs typeface="Times New Roman"/>
              </a:rPr>
              <a:t>glycemia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(high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blood </a:t>
            </a:r>
            <a:r>
              <a:rPr sz="3600" dirty="0">
                <a:latin typeface="Times New Roman"/>
                <a:cs typeface="Times New Roman"/>
              </a:rPr>
              <a:t>glucose),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and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hypo</a:t>
            </a:r>
            <a:r>
              <a:rPr sz="3600" dirty="0">
                <a:latin typeface="Times New Roman"/>
                <a:cs typeface="Times New Roman"/>
              </a:rPr>
              <a:t>glycemia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(low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blood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glucose).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Both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can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usually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be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managed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with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well-thought-out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Diabetes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Medical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Management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Plan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developed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by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patient's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personal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health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care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team</a:t>
            </a:r>
            <a:r>
              <a:rPr lang="en-US" sz="3600" dirty="0">
                <a:latin typeface="Times New Roman"/>
                <a:cs typeface="Times New Roman"/>
              </a:rPr>
              <a:t>.</a:t>
            </a:r>
            <a:r>
              <a:rPr sz="3600" spc="-3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(primary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Times New Roman"/>
                <a:cs typeface="Times New Roman"/>
              </a:rPr>
              <a:t>care </a:t>
            </a:r>
            <a:r>
              <a:rPr sz="3600" dirty="0">
                <a:latin typeface="Times New Roman"/>
                <a:cs typeface="Times New Roman"/>
              </a:rPr>
              <a:t>provider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and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parent)</a:t>
            </a:r>
          </a:p>
          <a:p>
            <a:pPr>
              <a:spcBef>
                <a:spcPts val="290"/>
              </a:spcBef>
            </a:pPr>
            <a:endParaRPr sz="3600" dirty="0">
              <a:latin typeface="Times New Roman"/>
              <a:cs typeface="Times New Roman"/>
            </a:endParaRPr>
          </a:p>
          <a:p>
            <a:pPr>
              <a:spcBef>
                <a:spcPts val="155"/>
              </a:spcBef>
            </a:pPr>
            <a:endParaRPr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9413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07C690-3004-DD22-3AE8-9147D61EDBEA}"/>
              </a:ext>
            </a:extLst>
          </p:cNvPr>
          <p:cNvSpPr txBox="1"/>
          <p:nvPr/>
        </p:nvSpPr>
        <p:spPr>
          <a:xfrm>
            <a:off x="762000" y="1295401"/>
            <a:ext cx="121920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90"/>
              </a:spcBef>
            </a:pPr>
            <a:endParaRPr lang="en-US" sz="1800" dirty="0">
              <a:latin typeface="Times New Roman"/>
              <a:cs typeface="Times New Roman"/>
            </a:endParaRPr>
          </a:p>
          <a:p>
            <a:pPr marL="12700" marR="5080">
              <a:lnSpc>
                <a:spcPts val="1360"/>
              </a:lnSpc>
            </a:pPr>
            <a:r>
              <a:rPr lang="en-US" sz="3200" b="1" spc="-10" dirty="0">
                <a:latin typeface="Times New Roman"/>
                <a:cs typeface="Times New Roman"/>
              </a:rPr>
              <a:t>Hyper</a:t>
            </a:r>
            <a:r>
              <a:rPr lang="en-US" sz="3200" spc="-10" dirty="0">
                <a:latin typeface="Times New Roman"/>
                <a:cs typeface="Times New Roman"/>
              </a:rPr>
              <a:t>glycemia</a:t>
            </a:r>
            <a:r>
              <a:rPr lang="en-US" sz="3200" spc="-2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occurs</a:t>
            </a:r>
            <a:r>
              <a:rPr lang="en-US" sz="3200" spc="-2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anytime</a:t>
            </a:r>
            <a:r>
              <a:rPr lang="en-US" sz="3200" spc="-2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the</a:t>
            </a:r>
            <a:r>
              <a:rPr lang="en-US" sz="3200" spc="-2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blood</a:t>
            </a:r>
            <a:r>
              <a:rPr lang="en-US" sz="3200" spc="-2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glucose</a:t>
            </a:r>
            <a:r>
              <a:rPr lang="en-US" sz="3200" spc="-1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is</a:t>
            </a:r>
            <a:r>
              <a:rPr lang="en-US" sz="3200" spc="-2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above</a:t>
            </a:r>
            <a:r>
              <a:rPr lang="en-US" sz="3200" spc="-2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the</a:t>
            </a:r>
            <a:r>
              <a:rPr lang="en-US" sz="3200" spc="-1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target</a:t>
            </a:r>
            <a:endParaRPr lang="en-US" sz="3200" spc="-15" dirty="0">
              <a:latin typeface="Times New Roman"/>
              <a:cs typeface="Times New Roman"/>
            </a:endParaRPr>
          </a:p>
          <a:p>
            <a:pPr marL="12700" marR="5080">
              <a:lnSpc>
                <a:spcPts val="1360"/>
              </a:lnSpc>
            </a:pPr>
            <a:endParaRPr lang="en-US" sz="3200" spc="-15" dirty="0">
              <a:latin typeface="Times New Roman"/>
              <a:cs typeface="Times New Roman"/>
            </a:endParaRPr>
          </a:p>
          <a:p>
            <a:pPr marL="12700" marR="5080">
              <a:lnSpc>
                <a:spcPts val="1360"/>
              </a:lnSpc>
            </a:pPr>
            <a:endParaRPr lang="en-US" sz="3200" spc="-15" dirty="0">
              <a:latin typeface="Times New Roman"/>
              <a:cs typeface="Times New Roman"/>
            </a:endParaRPr>
          </a:p>
          <a:p>
            <a:pPr marL="12700" marR="5080">
              <a:lnSpc>
                <a:spcPts val="1360"/>
              </a:lnSpc>
            </a:pPr>
            <a:r>
              <a:rPr lang="en-US" sz="3200" dirty="0">
                <a:latin typeface="Times New Roman"/>
                <a:cs typeface="Times New Roman"/>
              </a:rPr>
              <a:t>range</a:t>
            </a:r>
            <a:r>
              <a:rPr lang="en-US" sz="3200" spc="-15" dirty="0">
                <a:latin typeface="Times New Roman"/>
                <a:cs typeface="Times New Roman"/>
              </a:rPr>
              <a:t>. </a:t>
            </a:r>
            <a:r>
              <a:rPr lang="en-US" sz="3200" dirty="0">
                <a:latin typeface="Times New Roman"/>
                <a:cs typeface="Times New Roman"/>
              </a:rPr>
              <a:t>It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is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caused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by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having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too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much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glucose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and/or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not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enough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insulin</a:t>
            </a:r>
          </a:p>
          <a:p>
            <a:pPr marL="12700" marR="5080">
              <a:lnSpc>
                <a:spcPts val="1360"/>
              </a:lnSpc>
            </a:pPr>
            <a:endParaRPr lang="en-US" sz="3200" spc="-30" dirty="0">
              <a:latin typeface="Times New Roman"/>
              <a:cs typeface="Times New Roman"/>
            </a:endParaRPr>
          </a:p>
          <a:p>
            <a:pPr marL="12700" marR="5080">
              <a:lnSpc>
                <a:spcPts val="1360"/>
              </a:lnSpc>
            </a:pPr>
            <a:endParaRPr lang="en-US" sz="3200" spc="-30" dirty="0">
              <a:latin typeface="Times New Roman"/>
              <a:cs typeface="Times New Roman"/>
            </a:endParaRPr>
          </a:p>
          <a:p>
            <a:pPr marL="12700" marR="5080">
              <a:lnSpc>
                <a:spcPts val="1360"/>
              </a:lnSpc>
            </a:pPr>
            <a:r>
              <a:rPr lang="en-US" sz="3200" spc="-3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in</a:t>
            </a:r>
            <a:r>
              <a:rPr lang="en-US" sz="3200" spc="-25" dirty="0">
                <a:latin typeface="Times New Roman"/>
                <a:cs typeface="Times New Roman"/>
              </a:rPr>
              <a:t> the </a:t>
            </a:r>
            <a:r>
              <a:rPr lang="en-US" sz="3200" dirty="0">
                <a:latin typeface="Times New Roman"/>
                <a:cs typeface="Times New Roman"/>
              </a:rPr>
              <a:t>body.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The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two</a:t>
            </a:r>
            <a:r>
              <a:rPr lang="en-US" sz="3200" spc="-2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main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reasons</a:t>
            </a:r>
            <a:r>
              <a:rPr lang="en-US" sz="3200" spc="-2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for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having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b="1" dirty="0">
                <a:latin typeface="Times New Roman"/>
                <a:cs typeface="Times New Roman"/>
              </a:rPr>
              <a:t>hyper</a:t>
            </a:r>
            <a:r>
              <a:rPr lang="en-US" sz="3200" dirty="0">
                <a:latin typeface="Times New Roman"/>
                <a:cs typeface="Times New Roman"/>
              </a:rPr>
              <a:t>glycemia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are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poor</a:t>
            </a:r>
          </a:p>
          <a:p>
            <a:pPr marL="12700" marR="5080">
              <a:lnSpc>
                <a:spcPts val="1360"/>
              </a:lnSpc>
            </a:pPr>
            <a:endParaRPr lang="en-US" sz="3200" spc="-20" dirty="0">
              <a:latin typeface="Times New Roman"/>
              <a:cs typeface="Times New Roman"/>
            </a:endParaRPr>
          </a:p>
          <a:p>
            <a:pPr marL="12700" marR="5080">
              <a:lnSpc>
                <a:spcPts val="1360"/>
              </a:lnSpc>
            </a:pPr>
            <a:endParaRPr lang="en-US" sz="3200" spc="-20" dirty="0">
              <a:latin typeface="Times New Roman"/>
              <a:cs typeface="Times New Roman"/>
            </a:endParaRPr>
          </a:p>
          <a:p>
            <a:pPr marL="12700" marR="5080">
              <a:lnSpc>
                <a:spcPts val="1360"/>
              </a:lnSpc>
            </a:pPr>
            <a:r>
              <a:rPr lang="en-US" sz="3200" spc="-2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blood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glucose</a:t>
            </a:r>
            <a:r>
              <a:rPr lang="en-US" sz="3200" spc="-2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control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and</a:t>
            </a:r>
            <a:r>
              <a:rPr lang="en-US" sz="3200" spc="-2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getting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sick.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When</a:t>
            </a:r>
            <a:r>
              <a:rPr lang="en-US" sz="3200" spc="-20" dirty="0">
                <a:latin typeface="Times New Roman"/>
                <a:cs typeface="Times New Roman"/>
              </a:rPr>
              <a:t> </a:t>
            </a:r>
            <a:r>
              <a:rPr lang="en-US" sz="3200" spc="-50" dirty="0">
                <a:latin typeface="Times New Roman"/>
                <a:cs typeface="Times New Roman"/>
              </a:rPr>
              <a:t>a </a:t>
            </a:r>
            <a:r>
              <a:rPr lang="en-US" sz="3200" dirty="0">
                <a:latin typeface="Times New Roman"/>
                <a:cs typeface="Times New Roman"/>
              </a:rPr>
              <a:t>patient</a:t>
            </a:r>
            <a:r>
              <a:rPr lang="en-US" sz="3200" spc="-3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gets</a:t>
            </a:r>
            <a:r>
              <a:rPr lang="en-US" sz="3200" spc="-3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sick,</a:t>
            </a:r>
          </a:p>
          <a:p>
            <a:pPr marL="12700" marR="5080">
              <a:lnSpc>
                <a:spcPts val="1360"/>
              </a:lnSpc>
            </a:pPr>
            <a:r>
              <a:rPr lang="en-US" sz="3200" spc="-25" dirty="0">
                <a:latin typeface="Times New Roman"/>
                <a:cs typeface="Times New Roman"/>
              </a:rPr>
              <a:t> </a:t>
            </a:r>
            <a:endParaRPr lang="en-US" sz="3200" dirty="0">
              <a:latin typeface="Times New Roman"/>
              <a:cs typeface="Times New Roman"/>
            </a:endParaRPr>
          </a:p>
          <a:p>
            <a:pPr marL="12700" marR="5080">
              <a:lnSpc>
                <a:spcPts val="1360"/>
              </a:lnSpc>
            </a:pPr>
            <a:endParaRPr lang="en-US" sz="3200" spc="-30" dirty="0">
              <a:latin typeface="Times New Roman"/>
              <a:cs typeface="Times New Roman"/>
            </a:endParaRPr>
          </a:p>
          <a:p>
            <a:pPr marL="12700" marR="5080">
              <a:lnSpc>
                <a:spcPts val="1360"/>
              </a:lnSpc>
            </a:pPr>
            <a:r>
              <a:rPr lang="en-US" sz="3200" spc="-3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glucose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levels</a:t>
            </a:r>
            <a:r>
              <a:rPr lang="en-US" sz="3200" spc="-3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may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become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unpredictable.</a:t>
            </a:r>
            <a:r>
              <a:rPr lang="en-US" sz="3200" spc="-3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In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many</a:t>
            </a:r>
            <a:r>
              <a:rPr lang="en-US" sz="3200" spc="-3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cases,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blood</a:t>
            </a:r>
            <a:r>
              <a:rPr lang="en-US" sz="3200" spc="-3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glucose</a:t>
            </a:r>
          </a:p>
          <a:p>
            <a:pPr marL="12700" marR="5080">
              <a:lnSpc>
                <a:spcPts val="1360"/>
              </a:lnSpc>
            </a:pPr>
            <a:endParaRPr lang="en-US" sz="3200" spc="-25" dirty="0">
              <a:latin typeface="Times New Roman"/>
              <a:cs typeface="Times New Roman"/>
            </a:endParaRPr>
          </a:p>
          <a:p>
            <a:pPr marL="12700" marR="5080">
              <a:lnSpc>
                <a:spcPts val="1360"/>
              </a:lnSpc>
            </a:pPr>
            <a:endParaRPr lang="en-US" sz="3200" spc="-25" dirty="0">
              <a:latin typeface="Times New Roman"/>
              <a:cs typeface="Times New Roman"/>
            </a:endParaRPr>
          </a:p>
          <a:p>
            <a:pPr marL="12700" marR="5080">
              <a:lnSpc>
                <a:spcPts val="1360"/>
              </a:lnSpc>
            </a:pP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spc="-10" dirty="0">
                <a:latin typeface="Times New Roman"/>
                <a:cs typeface="Times New Roman"/>
              </a:rPr>
              <a:t>levels increase.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4558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2436</Words>
  <Application>Microsoft Office PowerPoint</Application>
  <PresentationFormat>Custom</PresentationFormat>
  <Paragraphs>316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Aptos</vt:lpstr>
      <vt:lpstr>Arial</vt:lpstr>
      <vt:lpstr>Garamond</vt:lpstr>
      <vt:lpstr>Gill Sans MT</vt:lpstr>
      <vt:lpstr>Google Sans</vt:lpstr>
      <vt:lpstr>Symbol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Steps</vt:lpstr>
      <vt:lpstr>Preparation</vt:lpstr>
      <vt:lpstr>Mixing Solution</vt:lpstr>
      <vt:lpstr>Withdrawing Solution</vt:lpstr>
      <vt:lpstr>Injecting Glucagon</vt:lpstr>
      <vt:lpstr>Injecting Glucagon</vt:lpstr>
      <vt:lpstr>After Injecting</vt:lpstr>
      <vt:lpstr>Next Steps</vt:lpstr>
      <vt:lpstr>PowerPoint Presentation</vt:lpstr>
      <vt:lpstr>PowerPoint Presentation</vt:lpstr>
      <vt:lpstr>Quick Review</vt:lpstr>
      <vt:lpstr>Quick Review</vt:lpstr>
      <vt:lpstr>                         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Glucagon Emergency Administration Training Tool - A Resource for School Nurses and School Personnel</dc:title>
  <dc:subject>PDF version of a PowerPoint Presentation of the glucagon administration training tool</dc:subject>
  <dc:creator>New York State Department of Health</dc:creator>
  <cp:keywords>glucagon, training, school nurse,</cp:keywords>
  <cp:lastModifiedBy>richard tvelia</cp:lastModifiedBy>
  <cp:revision>11</cp:revision>
  <dcterms:created xsi:type="dcterms:W3CDTF">2024-07-23T16:51:52Z</dcterms:created>
  <dcterms:modified xsi:type="dcterms:W3CDTF">2025-06-09T15:08:23Z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2008-01-17T00:00:00Z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2024-07-23T00:00:00Z</vt:filetime>
  </property>
  <property fmtid="{D5CDD505-2E9C-101B-9397-08002B2CF9AE}" pid="5" name="Producer">
    <vt:lpwstr>Acrobat Distiller 8.1.0 (Windows)</vt:lpwstr>
  </property>
</Properties>
</file>