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1" r:id="rId3"/>
    <p:sldId id="257" r:id="rId4"/>
    <p:sldId id="265" r:id="rId5"/>
    <p:sldId id="264" r:id="rId6"/>
    <p:sldId id="258" r:id="rId7"/>
    <p:sldId id="259" r:id="rId8"/>
    <p:sldId id="280" r:id="rId9"/>
    <p:sldId id="293" r:id="rId10"/>
    <p:sldId id="260" r:id="rId11"/>
    <p:sldId id="294" r:id="rId12"/>
    <p:sldId id="289" r:id="rId13"/>
    <p:sldId id="266" r:id="rId14"/>
    <p:sldId id="284" r:id="rId15"/>
    <p:sldId id="261" r:id="rId16"/>
    <p:sldId id="262" r:id="rId17"/>
    <p:sldId id="263" r:id="rId18"/>
    <p:sldId id="285" r:id="rId19"/>
    <p:sldId id="286" r:id="rId20"/>
    <p:sldId id="290" r:id="rId21"/>
    <p:sldId id="274" r:id="rId22"/>
    <p:sldId id="288" r:id="rId23"/>
    <p:sldId id="287" r:id="rId24"/>
    <p:sldId id="283" r:id="rId25"/>
    <p:sldId id="267" r:id="rId26"/>
    <p:sldId id="268" r:id="rId27"/>
    <p:sldId id="292" r:id="rId28"/>
    <p:sldId id="312" r:id="rId29"/>
    <p:sldId id="291" r:id="rId30"/>
    <p:sldId id="269" r:id="rId31"/>
    <p:sldId id="278" r:id="rId32"/>
    <p:sldId id="295" r:id="rId33"/>
    <p:sldId id="279" r:id="rId34"/>
    <p:sldId id="296" r:id="rId35"/>
    <p:sldId id="271" r:id="rId36"/>
    <p:sldId id="311" r:id="rId37"/>
    <p:sldId id="297" r:id="rId38"/>
    <p:sldId id="299" r:id="rId39"/>
    <p:sldId id="298" r:id="rId40"/>
    <p:sldId id="300" r:id="rId41"/>
    <p:sldId id="301" r:id="rId42"/>
    <p:sldId id="302" r:id="rId43"/>
    <p:sldId id="308" r:id="rId44"/>
    <p:sldId id="309" r:id="rId45"/>
    <p:sldId id="310" r:id="rId46"/>
    <p:sldId id="303" r:id="rId47"/>
    <p:sldId id="313" r:id="rId48"/>
    <p:sldId id="304" r:id="rId49"/>
    <p:sldId id="272" r:id="rId50"/>
    <p:sldId id="275" r:id="rId51"/>
    <p:sldId id="306" r:id="rId52"/>
    <p:sldId id="276" r:id="rId53"/>
    <p:sldId id="273" r:id="rId54"/>
    <p:sldId id="277" r:id="rId55"/>
    <p:sldId id="307"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56" autoAdjust="0"/>
    <p:restoredTop sz="94660"/>
  </p:normalViewPr>
  <p:slideViewPr>
    <p:cSldViewPr snapToGrid="0">
      <p:cViewPr varScale="1">
        <p:scale>
          <a:sx n="111" d="100"/>
          <a:sy n="111" d="100"/>
        </p:scale>
        <p:origin x="64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8/31/2026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8/31/2026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8/31/2026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8/31/2026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8/31/2026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8/31/2026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8/31/2026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33709"/>
            <a:ext cx="9016409" cy="1373070"/>
          </a:xfrm>
        </p:spPr>
        <p:txBody>
          <a:bodyPr/>
          <a:lstStyle/>
          <a:p>
            <a:r>
              <a:rPr lang="en-US" sz="3200" dirty="0"/>
              <a:t>Suffolk County REMAC 2026 Protocol Update  </a:t>
            </a:r>
            <a:br>
              <a:rPr lang="en-US" sz="3200" dirty="0"/>
            </a:br>
            <a:r>
              <a:rPr lang="en-US" sz="2400" dirty="0"/>
              <a:t> </a:t>
            </a:r>
          </a:p>
        </p:txBody>
      </p:sp>
      <p:sp>
        <p:nvSpPr>
          <p:cNvPr id="3" name="Subtitle 2"/>
          <p:cNvSpPr>
            <a:spLocks noGrp="1"/>
          </p:cNvSpPr>
          <p:nvPr>
            <p:ph type="subTitle" idx="1"/>
          </p:nvPr>
        </p:nvSpPr>
        <p:spPr>
          <a:xfrm>
            <a:off x="425303" y="4699590"/>
            <a:ext cx="9270240" cy="1701210"/>
          </a:xfrm>
        </p:spPr>
        <p:txBody>
          <a:bodyPr>
            <a:normAutofit/>
          </a:bodyPr>
          <a:lstStyle/>
          <a:p>
            <a:r>
              <a:rPr lang="en-US" sz="2400" dirty="0"/>
              <a:t>Suffolk County Regional Emergency Medical Advisory Committee</a:t>
            </a:r>
          </a:p>
          <a:p>
            <a:r>
              <a:rPr lang="en-US" sz="2400" dirty="0"/>
              <a:t>And the Suffolk County Program Agency</a:t>
            </a:r>
          </a:p>
          <a:p>
            <a:r>
              <a:rPr lang="en-US" sz="2400"/>
              <a:t>August 31, </a:t>
            </a:r>
            <a:r>
              <a:rPr lang="en-US" sz="2400" dirty="0"/>
              <a:t>2026</a:t>
            </a:r>
          </a:p>
          <a:p>
            <a:endParaRPr lang="en-US" dirty="0"/>
          </a:p>
        </p:txBody>
      </p:sp>
    </p:spTree>
    <p:extLst>
      <p:ext uri="{BB962C8B-B14F-4D97-AF65-F5344CB8AC3E}">
        <p14:creationId xmlns:p14="http://schemas.microsoft.com/office/powerpoint/2010/main" val="3672395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REMAC Quality Improvement Policy</a:t>
            </a:r>
          </a:p>
        </p:txBody>
      </p:sp>
      <p:sp>
        <p:nvSpPr>
          <p:cNvPr id="3" name="Content Placeholder 2"/>
          <p:cNvSpPr>
            <a:spLocks noGrp="1"/>
          </p:cNvSpPr>
          <p:nvPr>
            <p:ph idx="1"/>
          </p:nvPr>
        </p:nvSpPr>
        <p:spPr/>
        <p:txBody>
          <a:bodyPr>
            <a:normAutofit fontScale="92500"/>
          </a:bodyPr>
          <a:lstStyle/>
          <a:p>
            <a:r>
              <a:rPr lang="en-US" dirty="0"/>
              <a:t>There is an updated REMAC policy on Continuous Quality Improvement</a:t>
            </a:r>
          </a:p>
          <a:p>
            <a:r>
              <a:rPr lang="en-US" dirty="0"/>
              <a:t>Each local EMS agency shall develop its own CQI plan consistent with NYS DOH guidance and regulations</a:t>
            </a:r>
          </a:p>
          <a:p>
            <a:r>
              <a:rPr lang="en-US" dirty="0"/>
              <a:t>Local EMS agencies shall participate in any Suffolk County REMAC regional QI projects</a:t>
            </a:r>
          </a:p>
          <a:p>
            <a:r>
              <a:rPr lang="en-US" dirty="0"/>
              <a:t>If there are any local EMS agency issues or concerns that arise from its CQI process, the Suffolk County REMAC and the Suffolk County EMS Division are available to assist the agency leadership and the agency medical director upon request from the local agency</a:t>
            </a:r>
          </a:p>
        </p:txBody>
      </p:sp>
    </p:spTree>
    <p:extLst>
      <p:ext uri="{BB962C8B-B14F-4D97-AF65-F5344CB8AC3E}">
        <p14:creationId xmlns:p14="http://schemas.microsoft.com/office/powerpoint/2010/main" val="609721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Suffolk County Rapid Sequence Intubation Program</a:t>
            </a:r>
          </a:p>
        </p:txBody>
      </p:sp>
      <p:sp>
        <p:nvSpPr>
          <p:cNvPr id="3" name="Content Placeholder 2"/>
          <p:cNvSpPr>
            <a:spLocks noGrp="1"/>
          </p:cNvSpPr>
          <p:nvPr>
            <p:ph idx="1"/>
          </p:nvPr>
        </p:nvSpPr>
        <p:spPr>
          <a:xfrm>
            <a:off x="406400" y="2141034"/>
            <a:ext cx="11466286" cy="4564566"/>
          </a:xfrm>
        </p:spPr>
        <p:txBody>
          <a:bodyPr>
            <a:normAutofit fontScale="77500" lnSpcReduction="20000"/>
          </a:bodyPr>
          <a:lstStyle/>
          <a:p>
            <a:r>
              <a:rPr lang="en-US" dirty="0"/>
              <a:t>In March of 2026, the Suffolk County REMAC updated its regional policy on Rapid Sequence Intubation </a:t>
            </a:r>
          </a:p>
          <a:p>
            <a:r>
              <a:rPr lang="en-US" dirty="0"/>
              <a:t>The RSI Program Policy is posted on the </a:t>
            </a:r>
            <a:r>
              <a:rPr lang="en-US" dirty="0" err="1"/>
              <a:t>SuffolkREMSCO</a:t>
            </a:r>
            <a:r>
              <a:rPr lang="en-US" dirty="0"/>
              <a:t> webpage under the REMAC heading along with all associated documents</a:t>
            </a:r>
          </a:p>
          <a:p>
            <a:r>
              <a:rPr lang="en-US" dirty="0"/>
              <a:t>Any EMS Agency or Fire District that wishes to participate in the RSI Program may do so by informing the REMAC through the “RSI Agency Form” and follow the guidance provided in the policy</a:t>
            </a:r>
          </a:p>
          <a:p>
            <a:r>
              <a:rPr lang="en-US" dirty="0"/>
              <a:t>To become an authorized RSI Paramedic, the REMAC has set minimum standards which are listed in the policy</a:t>
            </a:r>
          </a:p>
          <a:p>
            <a:r>
              <a:rPr lang="en-US" dirty="0"/>
              <a:t>The EMS Agency or Fire District Agency Medical Director shall credential the Paramedics in their agencies to perform RSI</a:t>
            </a:r>
          </a:p>
          <a:p>
            <a:pPr lvl="1"/>
            <a:r>
              <a:rPr lang="en-US" dirty="0"/>
              <a:t>Updated listings of all RSI Paramedics shall be provided to the REMAC and to the Suffolk County EMS Division who serve the REMAC under the regional Suffolk County Program Agency</a:t>
            </a:r>
          </a:p>
          <a:p>
            <a:r>
              <a:rPr lang="en-US" dirty="0"/>
              <a:t>Annual requirement for all RSI Paramedics to have annual training in the RSI procedure and in the performance of a surgical airway</a:t>
            </a:r>
          </a:p>
          <a:p>
            <a:r>
              <a:rPr lang="en-US" dirty="0"/>
              <a:t>All EMS Agencies and Fire Districts participating in the Suffolk County REMAC regional RSI Program are required to participate in the regional RSI quality improvement program which is performed by the REMAC RSI Committee</a:t>
            </a:r>
          </a:p>
        </p:txBody>
      </p:sp>
    </p:spTree>
    <p:extLst>
      <p:ext uri="{BB962C8B-B14F-4D97-AF65-F5344CB8AC3E}">
        <p14:creationId xmlns:p14="http://schemas.microsoft.com/office/powerpoint/2010/main" val="1156714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EMS Provider Registration by Agencies</a:t>
            </a:r>
          </a:p>
        </p:txBody>
      </p:sp>
      <p:sp>
        <p:nvSpPr>
          <p:cNvPr id="3" name="Content Placeholder 2"/>
          <p:cNvSpPr>
            <a:spLocks noGrp="1"/>
          </p:cNvSpPr>
          <p:nvPr>
            <p:ph idx="1"/>
          </p:nvPr>
        </p:nvSpPr>
        <p:spPr>
          <a:xfrm>
            <a:off x="680321" y="2336872"/>
            <a:ext cx="10370538" cy="4298103"/>
          </a:xfrm>
        </p:spPr>
        <p:txBody>
          <a:bodyPr>
            <a:normAutofit fontScale="92500" lnSpcReduction="10000"/>
          </a:bodyPr>
          <a:lstStyle/>
          <a:p>
            <a:r>
              <a:rPr lang="en-US" dirty="0"/>
              <a:t>Suffolk County REMAC requires all EMS agencies in Suffolk County to update their listing of active EMS providers of all levels including CFR, EMT, AEMT, EMT-CC and Paramedic</a:t>
            </a:r>
          </a:p>
          <a:p>
            <a:r>
              <a:rPr lang="en-US" dirty="0"/>
              <a:t>This is an annual requirement and is meant to guide recruitment and retention activities for the region as well as for educational program development to maintain the workforce</a:t>
            </a:r>
          </a:p>
          <a:p>
            <a:r>
              <a:rPr lang="en-US" dirty="0"/>
              <a:t>There is no longer Suffolk County REMAC “credentialing” as a requirement in the system</a:t>
            </a:r>
          </a:p>
          <a:p>
            <a:pPr lvl="1"/>
            <a:r>
              <a:rPr lang="en-US" dirty="0"/>
              <a:t>“Credentialing” is performed at the agency level by the agency medical director</a:t>
            </a:r>
          </a:p>
          <a:p>
            <a:r>
              <a:rPr lang="en-US" dirty="0"/>
              <a:t>There is a template for EMS Agency and Provider Registration posted on the </a:t>
            </a:r>
            <a:r>
              <a:rPr lang="en-US" dirty="0" err="1"/>
              <a:t>SuffolkREMSCO</a:t>
            </a:r>
            <a:r>
              <a:rPr lang="en-US" dirty="0"/>
              <a:t> website under the RMEAC heading</a:t>
            </a:r>
          </a:p>
          <a:p>
            <a:pPr lvl="1"/>
            <a:r>
              <a:rPr lang="en-US" dirty="0"/>
              <a:t>It has a link to an Excel spreadsheet to document the Agency Officers, Medical Director and all the EMS providers active with the Agency with their level of certification and any other credentials (such as BLS </a:t>
            </a:r>
            <a:r>
              <a:rPr lang="en-US" dirty="0" err="1"/>
              <a:t>IGel</a:t>
            </a:r>
            <a:r>
              <a:rPr lang="en-US" dirty="0"/>
              <a:t> and RSI) </a:t>
            </a:r>
          </a:p>
        </p:txBody>
      </p:sp>
    </p:spTree>
    <p:extLst>
      <p:ext uri="{BB962C8B-B14F-4D97-AF65-F5344CB8AC3E}">
        <p14:creationId xmlns:p14="http://schemas.microsoft.com/office/powerpoint/2010/main" val="1609192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Advanced EMT</a:t>
            </a:r>
          </a:p>
        </p:txBody>
      </p:sp>
      <p:sp>
        <p:nvSpPr>
          <p:cNvPr id="3" name="Content Placeholder 2"/>
          <p:cNvSpPr>
            <a:spLocks noGrp="1"/>
          </p:cNvSpPr>
          <p:nvPr>
            <p:ph idx="1"/>
          </p:nvPr>
        </p:nvSpPr>
        <p:spPr>
          <a:xfrm>
            <a:off x="478971" y="2061029"/>
            <a:ext cx="11248572" cy="4796971"/>
          </a:xfrm>
        </p:spPr>
        <p:txBody>
          <a:bodyPr>
            <a:normAutofit fontScale="85000" lnSpcReduction="20000"/>
          </a:bodyPr>
          <a:lstStyle/>
          <a:p>
            <a:r>
              <a:rPr lang="en-US" dirty="0"/>
              <a:t>Suffolk County REMAC has authorized the Advanced EMT level of provider to practice at that level if they are approved at their agency by their agency leadership and their agency medical director</a:t>
            </a:r>
          </a:p>
          <a:p>
            <a:r>
              <a:rPr lang="en-US" dirty="0"/>
              <a:t>Suffolk County REMAC has defined the minimum staffing requirement for an ALS response in the 911 system as a minimum of one Paramedic (or an EMT-CC at the discretion of the agency)</a:t>
            </a:r>
          </a:p>
          <a:p>
            <a:r>
              <a:rPr lang="en-US" dirty="0"/>
              <a:t>Advanced EMTs serve a role as an additional ALS provider working as part of the responder team</a:t>
            </a:r>
          </a:p>
          <a:p>
            <a:pPr lvl="1"/>
            <a:r>
              <a:rPr lang="en-US" dirty="0"/>
              <a:t>AEMTs may start an IV and provide a Normal Saline fluid bolus and several of the critical IV medications such as Epinephrine and Dextrose</a:t>
            </a:r>
          </a:p>
          <a:p>
            <a:pPr lvl="1"/>
            <a:r>
              <a:rPr lang="en-US" dirty="0"/>
              <a:t>AEMTs may place a Supra-</a:t>
            </a:r>
            <a:r>
              <a:rPr lang="en-US" dirty="0" err="1"/>
              <a:t>Glottic</a:t>
            </a:r>
            <a:r>
              <a:rPr lang="en-US" dirty="0"/>
              <a:t> Airway in unresponsive patients to secure an airway and enhance ventilation</a:t>
            </a:r>
          </a:p>
          <a:p>
            <a:pPr lvl="1"/>
            <a:r>
              <a:rPr lang="en-US" dirty="0"/>
              <a:t>AEMTs do not have access to controlled substances and do not perform cardiac rhythm interpretation</a:t>
            </a:r>
          </a:p>
          <a:p>
            <a:r>
              <a:rPr lang="en-US" dirty="0"/>
              <a:t>There is a registration process for the new Advanced EMTs in Suffolk County and there is a link on the </a:t>
            </a:r>
            <a:r>
              <a:rPr lang="en-US" dirty="0" err="1"/>
              <a:t>SuffolkREMSCO</a:t>
            </a:r>
            <a:r>
              <a:rPr lang="en-US" dirty="0"/>
              <a:t> webpage under the EMS Provider Registration heading</a:t>
            </a:r>
          </a:p>
          <a:p>
            <a:r>
              <a:rPr lang="en-US" dirty="0"/>
              <a:t>There are currently 30 Advanced EMTs in Suffolk County and many more in Nassau County</a:t>
            </a:r>
          </a:p>
          <a:p>
            <a:r>
              <a:rPr lang="en-US" dirty="0"/>
              <a:t>The Suffolk County EMS Division offers AEMT Original and Refresher Courses for any interested EMTs who wish to increase their knowledge and skillset in EMS by becoming an Advanced EMT</a:t>
            </a:r>
          </a:p>
        </p:txBody>
      </p:sp>
    </p:spTree>
    <p:extLst>
      <p:ext uri="{BB962C8B-B14F-4D97-AF65-F5344CB8AC3E}">
        <p14:creationId xmlns:p14="http://schemas.microsoft.com/office/powerpoint/2010/main" val="1081135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Suffolk County Hospital Capabilities</a:t>
            </a:r>
          </a:p>
        </p:txBody>
      </p:sp>
      <p:sp>
        <p:nvSpPr>
          <p:cNvPr id="3" name="Content Placeholder 2"/>
          <p:cNvSpPr>
            <a:spLocks noGrp="1"/>
          </p:cNvSpPr>
          <p:nvPr>
            <p:ph idx="1"/>
          </p:nvPr>
        </p:nvSpPr>
        <p:spPr>
          <a:xfrm>
            <a:off x="435429" y="2206243"/>
            <a:ext cx="11306628" cy="4383241"/>
          </a:xfrm>
        </p:spPr>
        <p:txBody>
          <a:bodyPr>
            <a:normAutofit lnSpcReduction="10000"/>
          </a:bodyPr>
          <a:lstStyle/>
          <a:p>
            <a:r>
              <a:rPr lang="en-US" dirty="0"/>
              <a:t>There are 12 NYS DOH designated 911 receiving hospitals</a:t>
            </a:r>
          </a:p>
          <a:p>
            <a:pPr lvl="1"/>
            <a:r>
              <a:rPr lang="en-US" dirty="0"/>
              <a:t>The newest addition is the Freestanding Emergency Department in East Hampton which began accepting patients in the 911 system in August of 2025</a:t>
            </a:r>
          </a:p>
          <a:p>
            <a:pPr lvl="1"/>
            <a:endParaRPr lang="en-US" dirty="0"/>
          </a:p>
          <a:p>
            <a:r>
              <a:rPr lang="en-US" dirty="0"/>
              <a:t>Other new changes this year</a:t>
            </a:r>
          </a:p>
          <a:p>
            <a:pPr lvl="1"/>
            <a:r>
              <a:rPr lang="en-US" dirty="0"/>
              <a:t>South Shore University Hospital is now a NYS DOH designated Level 1 Adult Trauma Center</a:t>
            </a:r>
          </a:p>
          <a:p>
            <a:pPr lvl="1"/>
            <a:r>
              <a:rPr lang="en-US" dirty="0"/>
              <a:t>Stony Brook Eastern Long Island Hospital is now a NYS DOH designated Stroke Center</a:t>
            </a:r>
          </a:p>
          <a:p>
            <a:pPr lvl="1"/>
            <a:r>
              <a:rPr lang="en-US" dirty="0"/>
              <a:t>NYU-Suffolk is now a Sexual Assault Forensic Examiner Center </a:t>
            </a:r>
          </a:p>
          <a:p>
            <a:pPr lvl="1"/>
            <a:endParaRPr lang="en-US" dirty="0"/>
          </a:p>
          <a:p>
            <a:r>
              <a:rPr lang="en-US" dirty="0"/>
              <a:t>Please review the entire listing of the Suffolk County hospital capabilities which is listed in Appendix B </a:t>
            </a:r>
          </a:p>
          <a:p>
            <a:pPr lvl="1"/>
            <a:r>
              <a:rPr lang="en-US" dirty="0"/>
              <a:t>This includes </a:t>
            </a:r>
            <a:r>
              <a:rPr lang="en-US"/>
              <a:t>STEMI Centers</a:t>
            </a:r>
            <a:r>
              <a:rPr lang="en-US" dirty="0"/>
              <a:t>, Stroke Centers, Trauma Centers, Pediatric Trauma Centers, </a:t>
            </a:r>
            <a:r>
              <a:rPr lang="en-US"/>
              <a:t>SAFE Centers </a:t>
            </a:r>
            <a:r>
              <a:rPr lang="en-US" dirty="0"/>
              <a:t>and hospitals with OBGYN services</a:t>
            </a:r>
          </a:p>
        </p:txBody>
      </p:sp>
    </p:spTree>
    <p:extLst>
      <p:ext uri="{BB962C8B-B14F-4D97-AF65-F5344CB8AC3E}">
        <p14:creationId xmlns:p14="http://schemas.microsoft.com/office/powerpoint/2010/main" val="1712422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Care Protocols</a:t>
            </a:r>
          </a:p>
        </p:txBody>
      </p:sp>
      <p:sp>
        <p:nvSpPr>
          <p:cNvPr id="3" name="Content Placeholder 2"/>
          <p:cNvSpPr>
            <a:spLocks noGrp="1"/>
          </p:cNvSpPr>
          <p:nvPr>
            <p:ph idx="1"/>
          </p:nvPr>
        </p:nvSpPr>
        <p:spPr>
          <a:xfrm>
            <a:off x="680321" y="2336872"/>
            <a:ext cx="9613861" cy="3957601"/>
          </a:xfrm>
        </p:spPr>
        <p:txBody>
          <a:bodyPr>
            <a:normAutofit fontScale="85000" lnSpcReduction="10000"/>
          </a:bodyPr>
          <a:lstStyle/>
          <a:p>
            <a:r>
              <a:rPr lang="en-US" dirty="0"/>
              <a:t>Protocols guide and direct patient care by EMS providers</a:t>
            </a:r>
          </a:p>
          <a:p>
            <a:r>
              <a:rPr lang="en-US" dirty="0"/>
              <a:t>Serve as directives which are sufficiently flexible to accommodate the complexity of patient management</a:t>
            </a:r>
          </a:p>
          <a:p>
            <a:r>
              <a:rPr lang="en-US" dirty="0"/>
              <a:t>EMS provider training, education, and their New York State certification as an EMS provider allow for patient care in the prehospital environment within their scope of practice according to their best clinical judgment and experience</a:t>
            </a:r>
          </a:p>
          <a:p>
            <a:r>
              <a:rPr lang="en-US" dirty="0"/>
              <a:t>Not all situations fall under a specific protocol</a:t>
            </a:r>
          </a:p>
          <a:p>
            <a:r>
              <a:rPr lang="en-US" dirty="0"/>
              <a:t>The New York State Emergency Medical Advisory Committee and the NYS DOH Division of EMS will update the Patient Care Protocols one time per year </a:t>
            </a:r>
          </a:p>
          <a:p>
            <a:r>
              <a:rPr lang="en-US" dirty="0"/>
              <a:t>The Suffolk County REMAC and Suffolk County Program Agency will disseminate educational materials on the updated protocols and add education on any new REMAC policies or any other regional programming</a:t>
            </a:r>
          </a:p>
        </p:txBody>
      </p:sp>
    </p:spTree>
    <p:extLst>
      <p:ext uri="{BB962C8B-B14F-4D97-AF65-F5344CB8AC3E}">
        <p14:creationId xmlns:p14="http://schemas.microsoft.com/office/powerpoint/2010/main" val="1513159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“If Equipped and Trained”</a:t>
            </a:r>
          </a:p>
        </p:txBody>
      </p:sp>
      <p:sp>
        <p:nvSpPr>
          <p:cNvPr id="3" name="Content Placeholder 2"/>
          <p:cNvSpPr>
            <a:spLocks noGrp="1"/>
          </p:cNvSpPr>
          <p:nvPr>
            <p:ph idx="1"/>
          </p:nvPr>
        </p:nvSpPr>
        <p:spPr/>
        <p:txBody>
          <a:bodyPr/>
          <a:lstStyle/>
          <a:p>
            <a:r>
              <a:rPr lang="en-US" dirty="0"/>
              <a:t>Many of the Patient Care Protocols have sections which fall under the heading of “if equipped and trained” and it has a symbol  “‡”</a:t>
            </a:r>
          </a:p>
          <a:p>
            <a:r>
              <a:rPr lang="en-US" dirty="0"/>
              <a:t>These portions of any protocol are not required elements </a:t>
            </a:r>
          </a:p>
          <a:p>
            <a:r>
              <a:rPr lang="en-US" dirty="0"/>
              <a:t>These are EMS agency options that are at the discretion of the agency medical director and the agency leadership</a:t>
            </a:r>
          </a:p>
        </p:txBody>
      </p:sp>
    </p:spTree>
    <p:extLst>
      <p:ext uri="{BB962C8B-B14F-4D97-AF65-F5344CB8AC3E}">
        <p14:creationId xmlns:p14="http://schemas.microsoft.com/office/powerpoint/2010/main" val="994836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Medication Formulary  </a:t>
            </a:r>
          </a:p>
        </p:txBody>
      </p:sp>
      <p:sp>
        <p:nvSpPr>
          <p:cNvPr id="3" name="Content Placeholder 2"/>
          <p:cNvSpPr>
            <a:spLocks noGrp="1"/>
          </p:cNvSpPr>
          <p:nvPr>
            <p:ph idx="1"/>
          </p:nvPr>
        </p:nvSpPr>
        <p:spPr>
          <a:xfrm>
            <a:off x="318977" y="2147777"/>
            <a:ext cx="11047228" cy="4572000"/>
          </a:xfrm>
        </p:spPr>
        <p:txBody>
          <a:bodyPr>
            <a:normAutofit/>
          </a:bodyPr>
          <a:lstStyle/>
          <a:p>
            <a:r>
              <a:rPr lang="en-US" dirty="0"/>
              <a:t>The updated BLS and ALS Medication Formulary letters were sent out to all agencies in June that lists all the required and all the optional medications for both BLS and ALS level of service effective September 1, 2026</a:t>
            </a:r>
          </a:p>
          <a:p>
            <a:r>
              <a:rPr lang="en-US" dirty="0"/>
              <a:t>Nitrous Oxide is the one medication in the NYS Collaborative Protocols that is </a:t>
            </a:r>
            <a:r>
              <a:rPr lang="en-US" u="sng" dirty="0"/>
              <a:t>NOT</a:t>
            </a:r>
            <a:r>
              <a:rPr lang="en-US" dirty="0"/>
              <a:t> regionally approved by the Suffolk County REMAC</a:t>
            </a:r>
          </a:p>
          <a:p>
            <a:pPr lvl="1"/>
            <a:r>
              <a:rPr lang="en-US" dirty="0"/>
              <a:t>Abuse potential</a:t>
            </a:r>
          </a:p>
          <a:p>
            <a:pPr lvl="1"/>
            <a:r>
              <a:rPr lang="en-US" dirty="0"/>
              <a:t>Better options in the relief of pain protocols</a:t>
            </a:r>
          </a:p>
        </p:txBody>
      </p:sp>
    </p:spTree>
    <p:extLst>
      <p:ext uri="{BB962C8B-B14F-4D97-AF65-F5344CB8AC3E}">
        <p14:creationId xmlns:p14="http://schemas.microsoft.com/office/powerpoint/2010/main" val="1181314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Medications for the EMT</a:t>
            </a:r>
          </a:p>
        </p:txBody>
      </p:sp>
      <p:sp>
        <p:nvSpPr>
          <p:cNvPr id="3" name="Content Placeholder 2"/>
          <p:cNvSpPr>
            <a:spLocks noGrp="1"/>
          </p:cNvSpPr>
          <p:nvPr>
            <p:ph idx="1"/>
          </p:nvPr>
        </p:nvSpPr>
        <p:spPr>
          <a:xfrm>
            <a:off x="680321" y="2061029"/>
            <a:ext cx="10844021" cy="4557331"/>
          </a:xfrm>
        </p:spPr>
        <p:txBody>
          <a:bodyPr>
            <a:normAutofit fontScale="85000" lnSpcReduction="20000"/>
          </a:bodyPr>
          <a:lstStyle/>
          <a:p>
            <a:r>
              <a:rPr lang="en-US" dirty="0"/>
              <a:t>Acetaminophen for PO administration -- </a:t>
            </a:r>
            <a:r>
              <a:rPr lang="en-US" dirty="0">
                <a:solidFill>
                  <a:srgbClr val="FF0000"/>
                </a:solidFill>
              </a:rPr>
              <a:t>NEW in 2026</a:t>
            </a:r>
          </a:p>
          <a:p>
            <a:r>
              <a:rPr lang="en-US" dirty="0"/>
              <a:t>Albuterol Sulfate for nebulized administration</a:t>
            </a:r>
          </a:p>
          <a:p>
            <a:r>
              <a:rPr lang="en-US" dirty="0"/>
              <a:t>Aspirin for PO administration</a:t>
            </a:r>
          </a:p>
          <a:p>
            <a:r>
              <a:rPr lang="en-US" dirty="0"/>
              <a:t>Atropine/Pralidoxime for IM administration by auto injector (optional, if equipped and trained under the </a:t>
            </a:r>
            <a:r>
              <a:rPr lang="en-US" dirty="0" err="1"/>
              <a:t>Chempack</a:t>
            </a:r>
            <a:r>
              <a:rPr lang="en-US" dirty="0"/>
              <a:t> Program)</a:t>
            </a:r>
          </a:p>
          <a:p>
            <a:r>
              <a:rPr lang="en-US" dirty="0"/>
              <a:t>Epinephrine 1:1000 for IM administration (auto injector or check and inject syringe kit) </a:t>
            </a:r>
          </a:p>
          <a:p>
            <a:pPr lvl="1"/>
            <a:r>
              <a:rPr lang="en-US" dirty="0"/>
              <a:t>Adult dose is 0.3mg and Pediatric dose is 0.15mg for patients &lt; 30 kg – both are required </a:t>
            </a:r>
          </a:p>
          <a:p>
            <a:r>
              <a:rPr lang="en-US" dirty="0"/>
              <a:t>Glucagon for IM administration (optional, if equipped and trained under the regional REMAC pilot program)</a:t>
            </a:r>
          </a:p>
          <a:p>
            <a:r>
              <a:rPr lang="en-US" dirty="0"/>
              <a:t>Glucose for PO administration </a:t>
            </a:r>
          </a:p>
          <a:p>
            <a:r>
              <a:rPr lang="en-US" dirty="0"/>
              <a:t>Ibuprofen for PO administration – </a:t>
            </a:r>
            <a:r>
              <a:rPr lang="en-US" dirty="0">
                <a:solidFill>
                  <a:srgbClr val="FF0000"/>
                </a:solidFill>
              </a:rPr>
              <a:t>NEW in 2026</a:t>
            </a:r>
          </a:p>
          <a:p>
            <a:r>
              <a:rPr lang="en-US" dirty="0" err="1"/>
              <a:t>Ipratroprium</a:t>
            </a:r>
            <a:r>
              <a:rPr lang="en-US" dirty="0"/>
              <a:t> for nebulized administration</a:t>
            </a:r>
          </a:p>
          <a:p>
            <a:r>
              <a:rPr lang="en-US" dirty="0"/>
              <a:t>Naloxone for IN intranasal administration</a:t>
            </a:r>
          </a:p>
          <a:p>
            <a:r>
              <a:rPr lang="en-US" dirty="0"/>
              <a:t>Oxygen – Medical Grade Oxygen for inhalation</a:t>
            </a:r>
          </a:p>
        </p:txBody>
      </p:sp>
    </p:spTree>
    <p:extLst>
      <p:ext uri="{BB962C8B-B14F-4D97-AF65-F5344CB8AC3E}">
        <p14:creationId xmlns:p14="http://schemas.microsoft.com/office/powerpoint/2010/main" val="1330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Medications for the Certified First Responder</a:t>
            </a:r>
          </a:p>
        </p:txBody>
      </p:sp>
      <p:sp>
        <p:nvSpPr>
          <p:cNvPr id="3" name="Content Placeholder 2"/>
          <p:cNvSpPr>
            <a:spLocks noGrp="1"/>
          </p:cNvSpPr>
          <p:nvPr>
            <p:ph idx="1"/>
          </p:nvPr>
        </p:nvSpPr>
        <p:spPr>
          <a:xfrm>
            <a:off x="680321" y="2336873"/>
            <a:ext cx="9613861" cy="3381756"/>
          </a:xfrm>
        </p:spPr>
        <p:txBody>
          <a:bodyPr/>
          <a:lstStyle/>
          <a:p>
            <a:r>
              <a:rPr lang="en-US" dirty="0"/>
              <a:t>From the previous list of medications for the EMT, the CFR may administer these 4 medications:</a:t>
            </a:r>
          </a:p>
          <a:p>
            <a:pPr marL="457200" lvl="1" indent="0">
              <a:buNone/>
            </a:pPr>
            <a:r>
              <a:rPr lang="en-US" dirty="0"/>
              <a:t>	Aspirin PO for patients with cardiac related problem</a:t>
            </a:r>
          </a:p>
          <a:p>
            <a:pPr marL="457200" lvl="1" indent="0">
              <a:buNone/>
            </a:pPr>
            <a:r>
              <a:rPr lang="en-US" dirty="0"/>
              <a:t>	Epinephrine IM for patients with anaphylaxis (Adult and Pediatric patients)</a:t>
            </a:r>
          </a:p>
          <a:p>
            <a:pPr marL="457200" lvl="1" indent="0">
              <a:buNone/>
            </a:pPr>
            <a:r>
              <a:rPr lang="en-US" dirty="0"/>
              <a:t>	Naloxone IN for patients with suspected opioid overdose</a:t>
            </a:r>
          </a:p>
          <a:p>
            <a:pPr marL="457200" lvl="1" indent="0">
              <a:buNone/>
            </a:pPr>
            <a:r>
              <a:rPr lang="en-US" dirty="0"/>
              <a:t>	Oxygen for inhalation in several protocols where Oxygen administration is 		indicated</a:t>
            </a:r>
          </a:p>
          <a:p>
            <a:pPr marL="457200" lvl="1" indent="0">
              <a:buNone/>
            </a:pPr>
            <a:endParaRPr lang="en-US" dirty="0"/>
          </a:p>
        </p:txBody>
      </p:sp>
    </p:spTree>
    <p:extLst>
      <p:ext uri="{BB962C8B-B14F-4D97-AF65-F5344CB8AC3E}">
        <p14:creationId xmlns:p14="http://schemas.microsoft.com/office/powerpoint/2010/main" val="1224181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Presentation</a:t>
            </a:r>
          </a:p>
        </p:txBody>
      </p:sp>
      <p:sp>
        <p:nvSpPr>
          <p:cNvPr id="3" name="Content Placeholder 2"/>
          <p:cNvSpPr>
            <a:spLocks noGrp="1"/>
          </p:cNvSpPr>
          <p:nvPr>
            <p:ph idx="1"/>
          </p:nvPr>
        </p:nvSpPr>
        <p:spPr>
          <a:xfrm>
            <a:off x="1000560" y="2670702"/>
            <a:ext cx="8973382" cy="3512384"/>
          </a:xfrm>
        </p:spPr>
        <p:txBody>
          <a:bodyPr/>
          <a:lstStyle/>
          <a:p>
            <a:r>
              <a:rPr lang="en-US" dirty="0"/>
              <a:t>This presentation was prepared by the Suffolk County Program Agency with the participation and collaboration of the Suffolk County Regional Medical Advisory Committee</a:t>
            </a:r>
          </a:p>
          <a:p>
            <a:r>
              <a:rPr lang="en-US" dirty="0"/>
              <a:t>This presentation serves as EMS provider educational material</a:t>
            </a:r>
          </a:p>
          <a:p>
            <a:r>
              <a:rPr lang="en-US" dirty="0"/>
              <a:t>Narrator = Dr Jason Winslow, Suffolk County Regional EMS System Medical Director  </a:t>
            </a:r>
          </a:p>
        </p:txBody>
      </p:sp>
    </p:spTree>
    <p:extLst>
      <p:ext uri="{BB962C8B-B14F-4D97-AF65-F5344CB8AC3E}">
        <p14:creationId xmlns:p14="http://schemas.microsoft.com/office/powerpoint/2010/main" val="4141561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Medications for the Advanced EMT</a:t>
            </a:r>
          </a:p>
        </p:txBody>
      </p:sp>
      <p:sp>
        <p:nvSpPr>
          <p:cNvPr id="3" name="Content Placeholder 2"/>
          <p:cNvSpPr>
            <a:spLocks noGrp="1"/>
          </p:cNvSpPr>
          <p:nvPr>
            <p:ph idx="1"/>
          </p:nvPr>
        </p:nvSpPr>
        <p:spPr/>
        <p:txBody>
          <a:bodyPr>
            <a:normAutofit fontScale="92500" lnSpcReduction="10000"/>
          </a:bodyPr>
          <a:lstStyle/>
          <a:p>
            <a:r>
              <a:rPr lang="en-US" dirty="0"/>
              <a:t>All the EMT medications previously listed plus:</a:t>
            </a:r>
          </a:p>
          <a:p>
            <a:pPr marL="0" indent="0">
              <a:buNone/>
            </a:pPr>
            <a:r>
              <a:rPr lang="en-US" dirty="0"/>
              <a:t>	Acetaminophen for IV administration (in addition to PO)</a:t>
            </a:r>
          </a:p>
          <a:p>
            <a:pPr marL="0" indent="0">
              <a:buNone/>
            </a:pPr>
            <a:r>
              <a:rPr lang="en-US" dirty="0"/>
              <a:t>	Ondansetron for ODT/PO or IV administration</a:t>
            </a:r>
          </a:p>
          <a:p>
            <a:pPr marL="0" indent="0">
              <a:buNone/>
            </a:pPr>
            <a:r>
              <a:rPr lang="en-US" dirty="0"/>
              <a:t>	Dextrose 10% for IV administration</a:t>
            </a:r>
          </a:p>
          <a:p>
            <a:pPr marL="0" indent="0">
              <a:buNone/>
            </a:pPr>
            <a:r>
              <a:rPr lang="en-US" dirty="0"/>
              <a:t>	Epinephrine for IV administration (in addition to IM)</a:t>
            </a:r>
          </a:p>
          <a:p>
            <a:pPr marL="0" indent="0">
              <a:buNone/>
            </a:pPr>
            <a:r>
              <a:rPr lang="en-US" dirty="0"/>
              <a:t>	Glucagon for IM administration</a:t>
            </a:r>
          </a:p>
          <a:p>
            <a:pPr marL="0" indent="0">
              <a:buNone/>
            </a:pPr>
            <a:r>
              <a:rPr lang="en-US" dirty="0"/>
              <a:t>	Naloxone for IV administration (in addition to IN)</a:t>
            </a:r>
          </a:p>
          <a:p>
            <a:pPr marL="0" indent="0">
              <a:buNone/>
            </a:pPr>
            <a:r>
              <a:rPr lang="en-US" dirty="0"/>
              <a:t>	Nitroglycerin for SL administration</a:t>
            </a:r>
          </a:p>
          <a:p>
            <a:pPr marL="0" indent="0">
              <a:buNone/>
            </a:pPr>
            <a:r>
              <a:rPr lang="en-US" dirty="0"/>
              <a:t>	Normal Saline for IV administration</a:t>
            </a:r>
          </a:p>
        </p:txBody>
      </p:sp>
    </p:spTree>
    <p:extLst>
      <p:ext uri="{BB962C8B-B14F-4D97-AF65-F5344CB8AC3E}">
        <p14:creationId xmlns:p14="http://schemas.microsoft.com/office/powerpoint/2010/main" val="1526461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Required ALS Medications for use by Paramedics</a:t>
            </a:r>
          </a:p>
        </p:txBody>
      </p:sp>
      <p:sp>
        <p:nvSpPr>
          <p:cNvPr id="3" name="Content Placeholder 2"/>
          <p:cNvSpPr>
            <a:spLocks noGrp="1"/>
          </p:cNvSpPr>
          <p:nvPr>
            <p:ph idx="1"/>
          </p:nvPr>
        </p:nvSpPr>
        <p:spPr>
          <a:xfrm>
            <a:off x="680321" y="2030818"/>
            <a:ext cx="11036758" cy="4720855"/>
          </a:xfrm>
        </p:spPr>
        <p:txBody>
          <a:bodyPr>
            <a:normAutofit fontScale="70000" lnSpcReduction="20000"/>
          </a:bodyPr>
          <a:lstStyle/>
          <a:p>
            <a:r>
              <a:rPr lang="en-US" dirty="0"/>
              <a:t>Acetaminophen for PO administration</a:t>
            </a:r>
          </a:p>
          <a:p>
            <a:r>
              <a:rPr lang="en-US" dirty="0"/>
              <a:t>Adenosine for IV administration</a:t>
            </a:r>
          </a:p>
          <a:p>
            <a:r>
              <a:rPr lang="en-US" dirty="0"/>
              <a:t>Aspirin for PO administration</a:t>
            </a:r>
          </a:p>
          <a:p>
            <a:r>
              <a:rPr lang="en-US" dirty="0"/>
              <a:t>Albuterol for nebulized administration</a:t>
            </a:r>
          </a:p>
          <a:p>
            <a:r>
              <a:rPr lang="en-US" dirty="0"/>
              <a:t>Amiodarone for IV administration</a:t>
            </a:r>
          </a:p>
          <a:p>
            <a:r>
              <a:rPr lang="en-US" dirty="0"/>
              <a:t>Atropine for IV administration</a:t>
            </a:r>
          </a:p>
          <a:p>
            <a:r>
              <a:rPr lang="en-US" dirty="0"/>
              <a:t>Calcium Chloride for IV administration</a:t>
            </a:r>
          </a:p>
          <a:p>
            <a:r>
              <a:rPr lang="en-US" dirty="0"/>
              <a:t>Dexamethasone for PO, IM, IV administration</a:t>
            </a:r>
          </a:p>
          <a:p>
            <a:r>
              <a:rPr lang="en-US" dirty="0"/>
              <a:t>Dextrose 10% for IV administration</a:t>
            </a:r>
          </a:p>
          <a:p>
            <a:r>
              <a:rPr lang="en-US" dirty="0"/>
              <a:t>Diltiazem for IV administration</a:t>
            </a:r>
          </a:p>
          <a:p>
            <a:r>
              <a:rPr lang="en-US" dirty="0"/>
              <a:t>Diphenhydramine for IV administration</a:t>
            </a:r>
          </a:p>
          <a:p>
            <a:r>
              <a:rPr lang="en-US" dirty="0"/>
              <a:t>Epinephrine 1:1000 (1mg/ml) for IM and nebulized administration (3mg diluted with 3ml NS for nebulizer)</a:t>
            </a:r>
          </a:p>
          <a:p>
            <a:r>
              <a:rPr lang="en-US" dirty="0"/>
              <a:t>Epinephrine 1:10,000 (0.1mg/ml) for IV administration</a:t>
            </a:r>
          </a:p>
          <a:p>
            <a:r>
              <a:rPr lang="en-US" dirty="0"/>
              <a:t>Epinephrine Auto-Injection (adult and pediatric) or check and inject syringe kit</a:t>
            </a:r>
          </a:p>
        </p:txBody>
      </p:sp>
    </p:spTree>
    <p:extLst>
      <p:ext uri="{BB962C8B-B14F-4D97-AF65-F5344CB8AC3E}">
        <p14:creationId xmlns:p14="http://schemas.microsoft.com/office/powerpoint/2010/main" val="1361555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Required ALS Medications for use by Paramedics</a:t>
            </a:r>
          </a:p>
        </p:txBody>
      </p:sp>
      <p:sp>
        <p:nvSpPr>
          <p:cNvPr id="3" name="Content Placeholder 2"/>
          <p:cNvSpPr>
            <a:spLocks noGrp="1"/>
          </p:cNvSpPr>
          <p:nvPr>
            <p:ph idx="1"/>
          </p:nvPr>
        </p:nvSpPr>
        <p:spPr>
          <a:xfrm>
            <a:off x="680321" y="2104570"/>
            <a:ext cx="9613861" cy="4586515"/>
          </a:xfrm>
        </p:spPr>
        <p:txBody>
          <a:bodyPr>
            <a:normAutofit fontScale="55000" lnSpcReduction="20000"/>
          </a:bodyPr>
          <a:lstStyle/>
          <a:p>
            <a:r>
              <a:rPr lang="en-US" dirty="0"/>
              <a:t>Fentanyl for IV, IM, IN administration (under the controlled substance plan - either Fentanyl and/or Morphine is required) </a:t>
            </a:r>
          </a:p>
          <a:p>
            <a:r>
              <a:rPr lang="en-US" dirty="0"/>
              <a:t>Glucose for PO administration</a:t>
            </a:r>
          </a:p>
          <a:p>
            <a:r>
              <a:rPr lang="en-US" dirty="0"/>
              <a:t>Glucagon for IM administration</a:t>
            </a:r>
          </a:p>
          <a:p>
            <a:r>
              <a:rPr lang="en-US" dirty="0"/>
              <a:t>Ibuprofen for PO administration</a:t>
            </a:r>
          </a:p>
          <a:p>
            <a:r>
              <a:rPr lang="en-US" dirty="0"/>
              <a:t>Ketorolac for IM, IV administration</a:t>
            </a:r>
          </a:p>
          <a:p>
            <a:r>
              <a:rPr lang="en-US" dirty="0"/>
              <a:t>Lidocaine for IV administration (and into an IO line)</a:t>
            </a:r>
          </a:p>
          <a:p>
            <a:r>
              <a:rPr lang="en-US" dirty="0"/>
              <a:t>Magnesium for IV administration</a:t>
            </a:r>
          </a:p>
          <a:p>
            <a:r>
              <a:rPr lang="en-US" dirty="0"/>
              <a:t>Medical Grade Oxygen for inhalation</a:t>
            </a:r>
          </a:p>
          <a:p>
            <a:r>
              <a:rPr lang="en-US" dirty="0"/>
              <a:t>Metoprolol for IV administration</a:t>
            </a:r>
          </a:p>
          <a:p>
            <a:r>
              <a:rPr lang="en-US" dirty="0"/>
              <a:t>Midazolam for IV, IM, IN administration (under the controlled substance plan - required for all ALS agencies and ALSFRs)</a:t>
            </a:r>
          </a:p>
          <a:p>
            <a:r>
              <a:rPr lang="en-US" dirty="0"/>
              <a:t>Morphine for IV IM administration (under the controlled substance plan - either Fentanyl and/or Morphine is required)</a:t>
            </a:r>
          </a:p>
          <a:p>
            <a:r>
              <a:rPr lang="en-US" dirty="0"/>
              <a:t>Naloxone for IN, IM IV administration</a:t>
            </a:r>
          </a:p>
          <a:p>
            <a:r>
              <a:rPr lang="en-US" dirty="0"/>
              <a:t>Nitroglycerin for SL administration</a:t>
            </a:r>
          </a:p>
          <a:p>
            <a:r>
              <a:rPr lang="en-US" dirty="0"/>
              <a:t>Norepinephrine for IV administration</a:t>
            </a:r>
          </a:p>
          <a:p>
            <a:r>
              <a:rPr lang="en-US" dirty="0"/>
              <a:t>Normal Saline 0.9% for IV administration</a:t>
            </a:r>
          </a:p>
          <a:p>
            <a:r>
              <a:rPr lang="en-US" dirty="0"/>
              <a:t>Ondansetron for IM, IV administration</a:t>
            </a:r>
          </a:p>
          <a:p>
            <a:r>
              <a:rPr lang="en-US" dirty="0"/>
              <a:t>Sodium Bicarbonate for IV administration</a:t>
            </a:r>
          </a:p>
        </p:txBody>
      </p:sp>
    </p:spTree>
    <p:extLst>
      <p:ext uri="{BB962C8B-B14F-4D97-AF65-F5344CB8AC3E}">
        <p14:creationId xmlns:p14="http://schemas.microsoft.com/office/powerpoint/2010/main" val="746346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REMAC-Approved </a:t>
            </a:r>
            <a:r>
              <a:rPr lang="en-US" dirty="0">
                <a:solidFill>
                  <a:srgbClr val="FF0000"/>
                </a:solidFill>
              </a:rPr>
              <a:t>Optional</a:t>
            </a:r>
            <a:r>
              <a:rPr lang="en-US" dirty="0"/>
              <a:t> ALS Medications if Equipped and Trained – EMS Agency Decision</a:t>
            </a:r>
          </a:p>
        </p:txBody>
      </p:sp>
      <p:sp>
        <p:nvSpPr>
          <p:cNvPr id="3" name="Content Placeholder 2"/>
          <p:cNvSpPr>
            <a:spLocks noGrp="1"/>
          </p:cNvSpPr>
          <p:nvPr>
            <p:ph idx="1"/>
          </p:nvPr>
        </p:nvSpPr>
        <p:spPr>
          <a:xfrm>
            <a:off x="1088571" y="2046514"/>
            <a:ext cx="9205611" cy="4811486"/>
          </a:xfrm>
        </p:spPr>
        <p:txBody>
          <a:bodyPr>
            <a:normAutofit fontScale="47500" lnSpcReduction="20000"/>
          </a:bodyPr>
          <a:lstStyle/>
          <a:p>
            <a:r>
              <a:rPr lang="en-US" dirty="0"/>
              <a:t>Acetaminophen for IV administration</a:t>
            </a:r>
          </a:p>
          <a:p>
            <a:r>
              <a:rPr lang="en-US" dirty="0"/>
              <a:t>Atropine/Pralidoxime with Diazepam or Midazolam Auto-Injector for IM administration (optional, under the </a:t>
            </a:r>
            <a:r>
              <a:rPr lang="en-US" dirty="0" err="1"/>
              <a:t>Chempack</a:t>
            </a:r>
            <a:r>
              <a:rPr lang="en-US" dirty="0"/>
              <a:t> Program)</a:t>
            </a:r>
          </a:p>
          <a:p>
            <a:r>
              <a:rPr lang="en-US" dirty="0"/>
              <a:t>Cefazolin for IV administration</a:t>
            </a:r>
          </a:p>
          <a:p>
            <a:r>
              <a:rPr lang="en-US" dirty="0"/>
              <a:t>Epinephrine Racemic (2.25%) for nebulized administration</a:t>
            </a:r>
          </a:p>
          <a:p>
            <a:r>
              <a:rPr lang="en-US" dirty="0" err="1"/>
              <a:t>Etomidate</a:t>
            </a:r>
            <a:r>
              <a:rPr lang="en-US" dirty="0"/>
              <a:t> for IV administration</a:t>
            </a:r>
          </a:p>
          <a:p>
            <a:r>
              <a:rPr lang="en-US" dirty="0"/>
              <a:t>Ketamine for IM, IV administration as an EMS Agency option under their controlled substance plan (RSI requirement) </a:t>
            </a:r>
          </a:p>
          <a:p>
            <a:r>
              <a:rPr lang="en-US" dirty="0" err="1"/>
              <a:t>Hydroxocobalamin</a:t>
            </a:r>
            <a:r>
              <a:rPr lang="en-US" dirty="0"/>
              <a:t> for IV administration</a:t>
            </a:r>
          </a:p>
          <a:p>
            <a:r>
              <a:rPr lang="en-US" dirty="0" err="1"/>
              <a:t>Moxifloxacin</a:t>
            </a:r>
            <a:r>
              <a:rPr lang="en-US" dirty="0"/>
              <a:t> for PO administration</a:t>
            </a:r>
          </a:p>
          <a:p>
            <a:r>
              <a:rPr lang="en-US" dirty="0"/>
              <a:t>Nitroglycerin for IV administration</a:t>
            </a:r>
          </a:p>
          <a:p>
            <a:r>
              <a:rPr lang="en-US" dirty="0"/>
              <a:t>Ondansetron for ODT/PO administration</a:t>
            </a:r>
          </a:p>
          <a:p>
            <a:r>
              <a:rPr lang="en-US" dirty="0" err="1"/>
              <a:t>Onlanzapine</a:t>
            </a:r>
            <a:r>
              <a:rPr lang="en-US" dirty="0"/>
              <a:t> for SL or IM administration</a:t>
            </a:r>
          </a:p>
          <a:p>
            <a:r>
              <a:rPr lang="en-US" dirty="0" err="1"/>
              <a:t>Oxymetazoline</a:t>
            </a:r>
            <a:r>
              <a:rPr lang="en-US" dirty="0"/>
              <a:t> nasal spray</a:t>
            </a:r>
          </a:p>
          <a:p>
            <a:r>
              <a:rPr lang="en-US" dirty="0"/>
              <a:t>Oxytocin for IV administration – </a:t>
            </a:r>
            <a:r>
              <a:rPr lang="en-US" dirty="0">
                <a:solidFill>
                  <a:srgbClr val="FF0000"/>
                </a:solidFill>
              </a:rPr>
              <a:t>NEW 2026</a:t>
            </a:r>
          </a:p>
          <a:p>
            <a:r>
              <a:rPr lang="en-US" dirty="0" err="1"/>
              <a:t>Tetracaine</a:t>
            </a:r>
            <a:r>
              <a:rPr lang="en-US" dirty="0"/>
              <a:t> (0.5%) eye drops</a:t>
            </a:r>
          </a:p>
          <a:p>
            <a:r>
              <a:rPr lang="en-US" dirty="0" err="1"/>
              <a:t>Tranexamic</a:t>
            </a:r>
            <a:r>
              <a:rPr lang="en-US" dirty="0"/>
              <a:t> Acid for IV administration</a:t>
            </a:r>
          </a:p>
          <a:p>
            <a:r>
              <a:rPr lang="en-US" dirty="0"/>
              <a:t>Rocuronium for IV administration for RSI Agencies</a:t>
            </a:r>
          </a:p>
          <a:p>
            <a:r>
              <a:rPr lang="en-US" dirty="0"/>
              <a:t>Succinylcholine for IV administration for RSI Agencies</a:t>
            </a:r>
          </a:p>
          <a:p>
            <a:r>
              <a:rPr lang="en-US" dirty="0"/>
              <a:t>Vecuronium for IV administration for RSI Agencies</a:t>
            </a:r>
          </a:p>
        </p:txBody>
      </p:sp>
    </p:spTree>
    <p:extLst>
      <p:ext uri="{BB962C8B-B14F-4D97-AF65-F5344CB8AC3E}">
        <p14:creationId xmlns:p14="http://schemas.microsoft.com/office/powerpoint/2010/main" val="626627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Supra-</a:t>
            </a:r>
            <a:r>
              <a:rPr lang="en-US" dirty="0" err="1"/>
              <a:t>Glottic</a:t>
            </a:r>
            <a:r>
              <a:rPr lang="en-US" dirty="0"/>
              <a:t> Airways</a:t>
            </a:r>
          </a:p>
        </p:txBody>
      </p:sp>
      <p:sp>
        <p:nvSpPr>
          <p:cNvPr id="3" name="Content Placeholder 2"/>
          <p:cNvSpPr>
            <a:spLocks noGrp="1"/>
          </p:cNvSpPr>
          <p:nvPr>
            <p:ph idx="1"/>
          </p:nvPr>
        </p:nvSpPr>
        <p:spPr>
          <a:xfrm>
            <a:off x="680321" y="2336872"/>
            <a:ext cx="9613861" cy="4252613"/>
          </a:xfrm>
        </p:spPr>
        <p:txBody>
          <a:bodyPr>
            <a:normAutofit lnSpcReduction="10000"/>
          </a:bodyPr>
          <a:lstStyle/>
          <a:p>
            <a:r>
              <a:rPr lang="en-US" dirty="0"/>
              <a:t>Currently the Suffolk County REMAC recommends that the Supra-Glottic Airway of choice is the I-Gel for all levels of EMS providers </a:t>
            </a:r>
          </a:p>
          <a:p>
            <a:r>
              <a:rPr lang="en-US" dirty="0"/>
              <a:t>The King Airway is falling out of favor as it is an esophageal device  and the experience with the I-Gel Supra-</a:t>
            </a:r>
            <a:r>
              <a:rPr lang="en-US" dirty="0" err="1"/>
              <a:t>Glottic</a:t>
            </a:r>
            <a:r>
              <a:rPr lang="en-US" dirty="0"/>
              <a:t> Airway has been very well-received by EMS providers of all levels</a:t>
            </a:r>
          </a:p>
          <a:p>
            <a:r>
              <a:rPr lang="en-US" dirty="0"/>
              <a:t>The I-Gel has no balloon insufflation and is easy to place and is currently the only approved Supra-</a:t>
            </a:r>
            <a:r>
              <a:rPr lang="en-US" dirty="0" err="1"/>
              <a:t>Glottic</a:t>
            </a:r>
            <a:r>
              <a:rPr lang="en-US" dirty="0"/>
              <a:t> Airway for use by EMTs and Advanced EMTs</a:t>
            </a:r>
          </a:p>
          <a:p>
            <a:r>
              <a:rPr lang="en-US" dirty="0"/>
              <a:t>All levels of EMS provider that have been equipped and trained to use a Supra-</a:t>
            </a:r>
            <a:r>
              <a:rPr lang="en-US" dirty="0" err="1"/>
              <a:t>Glottic</a:t>
            </a:r>
            <a:r>
              <a:rPr lang="en-US" dirty="0"/>
              <a:t> Airway must perform maintain and document continuous waveform </a:t>
            </a:r>
            <a:r>
              <a:rPr lang="en-US" dirty="0" err="1"/>
              <a:t>capnography</a:t>
            </a:r>
            <a:r>
              <a:rPr lang="en-US" dirty="0"/>
              <a:t> whenever they use a Supra-</a:t>
            </a:r>
            <a:r>
              <a:rPr lang="en-US" dirty="0" err="1"/>
              <a:t>Glottic</a:t>
            </a:r>
            <a:r>
              <a:rPr lang="en-US" dirty="0"/>
              <a:t> Airway</a:t>
            </a:r>
          </a:p>
        </p:txBody>
      </p:sp>
    </p:spTree>
    <p:extLst>
      <p:ext uri="{BB962C8B-B14F-4D97-AF65-F5344CB8AC3E}">
        <p14:creationId xmlns:p14="http://schemas.microsoft.com/office/powerpoint/2010/main" val="1293906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BLS I-Gel use in Cardiac Arrest</a:t>
            </a:r>
          </a:p>
        </p:txBody>
      </p:sp>
      <p:sp>
        <p:nvSpPr>
          <p:cNvPr id="3" name="Content Placeholder 2"/>
          <p:cNvSpPr>
            <a:spLocks noGrp="1"/>
          </p:cNvSpPr>
          <p:nvPr>
            <p:ph idx="1"/>
          </p:nvPr>
        </p:nvSpPr>
        <p:spPr/>
        <p:txBody>
          <a:bodyPr>
            <a:normAutofit fontScale="92500" lnSpcReduction="10000"/>
          </a:bodyPr>
          <a:lstStyle/>
          <a:p>
            <a:r>
              <a:rPr lang="en-US" dirty="0"/>
              <a:t>There is a separate educational presentation on the EMT-Basic use of the I-Gel that is posted on the </a:t>
            </a:r>
            <a:r>
              <a:rPr lang="en-US" dirty="0" err="1"/>
              <a:t>SuffolkREMSCO</a:t>
            </a:r>
            <a:r>
              <a:rPr lang="en-US" dirty="0"/>
              <a:t> website under the REMAC heading</a:t>
            </a:r>
          </a:p>
          <a:p>
            <a:r>
              <a:rPr lang="en-US" dirty="0"/>
              <a:t>A successful new EMS agency option for the EMT level of provider to use in cardiac arrest situations if equipped and trained at the agency</a:t>
            </a:r>
          </a:p>
          <a:p>
            <a:r>
              <a:rPr lang="en-US" dirty="0"/>
              <a:t>EMS Agencies that wish to train and equip their EMTs to use the I-Gel Supra-</a:t>
            </a:r>
            <a:r>
              <a:rPr lang="en-US" dirty="0" err="1"/>
              <a:t>Glottic</a:t>
            </a:r>
            <a:r>
              <a:rPr lang="en-US" dirty="0"/>
              <a:t> Airway in cardiac arrest situations must inform the regional REMAC and there is a process to follow with an application to NYS DOH</a:t>
            </a:r>
          </a:p>
          <a:p>
            <a:r>
              <a:rPr lang="en-US" dirty="0"/>
              <a:t>Please review the NYS DOH Policy Statement 25-09 for further details</a:t>
            </a:r>
          </a:p>
          <a:p>
            <a:r>
              <a:rPr lang="en-US" dirty="0"/>
              <a:t>For any questions regarding BLS I-Gel please contact the Suffolk County EMS Division staff</a:t>
            </a:r>
          </a:p>
        </p:txBody>
      </p:sp>
    </p:spTree>
    <p:extLst>
      <p:ext uri="{BB962C8B-B14F-4D97-AF65-F5344CB8AC3E}">
        <p14:creationId xmlns:p14="http://schemas.microsoft.com/office/powerpoint/2010/main" val="86010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BLS IM Glucagon Pilot Program</a:t>
            </a:r>
          </a:p>
        </p:txBody>
      </p:sp>
      <p:sp>
        <p:nvSpPr>
          <p:cNvPr id="3" name="Content Placeholder 2"/>
          <p:cNvSpPr>
            <a:spLocks noGrp="1"/>
          </p:cNvSpPr>
          <p:nvPr>
            <p:ph idx="1"/>
          </p:nvPr>
        </p:nvSpPr>
        <p:spPr>
          <a:xfrm>
            <a:off x="680321" y="2052084"/>
            <a:ext cx="9613861" cy="4625163"/>
          </a:xfrm>
        </p:spPr>
        <p:txBody>
          <a:bodyPr>
            <a:normAutofit fontScale="92500" lnSpcReduction="10000"/>
          </a:bodyPr>
          <a:lstStyle/>
          <a:p>
            <a:r>
              <a:rPr lang="en-US" dirty="0"/>
              <a:t>The Suffolk County REMAC and the NYS SEMAC and NYS DOH have approved a pilot program for BLS Providers to use Glucagon 1mg IM for all patients over 20kg who have demonstrated hypoglycemia (glucose &lt;60) </a:t>
            </a:r>
          </a:p>
          <a:p>
            <a:r>
              <a:rPr lang="en-US" dirty="0"/>
              <a:t>There is educational material about this program on the </a:t>
            </a:r>
            <a:r>
              <a:rPr lang="en-US" dirty="0" err="1"/>
              <a:t>SuffolkREMSCO</a:t>
            </a:r>
            <a:r>
              <a:rPr lang="en-US" dirty="0"/>
              <a:t> website under the REMAC heading</a:t>
            </a:r>
          </a:p>
          <a:p>
            <a:r>
              <a:rPr lang="en-US" dirty="0"/>
              <a:t>This is an Advanced EMT, EMT-CC and Paramedic medication currently</a:t>
            </a:r>
          </a:p>
          <a:p>
            <a:r>
              <a:rPr lang="en-US" dirty="0"/>
              <a:t>Any EMS Agency that wishes to participate in the Pilot Program for the EMT-Basic to administer IM Glucagon, please contact the Suffolk County REMAC for notification and to receive the required documentation and educational materials </a:t>
            </a:r>
          </a:p>
          <a:p>
            <a:pPr lvl="1"/>
            <a:r>
              <a:rPr lang="en-US" dirty="0"/>
              <a:t>This Pilot Program requires the approval and involvement of the agency medical director and to report back to the Suffolk County REMAC any patient care uses</a:t>
            </a:r>
          </a:p>
          <a:p>
            <a:pPr lvl="1"/>
            <a:r>
              <a:rPr lang="en-US" dirty="0"/>
              <a:t>This Pilot Program has the support of the New York State SEMAC and is also available to EMS agencies outside of Suffolk County if they wish to participate</a:t>
            </a:r>
          </a:p>
        </p:txBody>
      </p:sp>
    </p:spTree>
    <p:extLst>
      <p:ext uri="{BB962C8B-B14F-4D97-AF65-F5344CB8AC3E}">
        <p14:creationId xmlns:p14="http://schemas.microsoft.com/office/powerpoint/2010/main" val="1649117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BLS Protocol Updates 2026</a:t>
            </a:r>
          </a:p>
        </p:txBody>
      </p:sp>
      <p:sp>
        <p:nvSpPr>
          <p:cNvPr id="3" name="Content Placeholder 2"/>
          <p:cNvSpPr>
            <a:spLocks noGrp="1"/>
          </p:cNvSpPr>
          <p:nvPr>
            <p:ph idx="1"/>
          </p:nvPr>
        </p:nvSpPr>
        <p:spPr>
          <a:xfrm>
            <a:off x="680321" y="2336873"/>
            <a:ext cx="10359386" cy="3963566"/>
          </a:xfrm>
        </p:spPr>
        <p:txBody>
          <a:bodyPr>
            <a:normAutofit/>
          </a:bodyPr>
          <a:lstStyle/>
          <a:p>
            <a:r>
              <a:rPr lang="en-US" dirty="0"/>
              <a:t>Difficulty Breathing – Pediatric Asthma – clarified Epinephrine dosing for the EMT level to be the same as that for the Anaphylaxis protocol </a:t>
            </a:r>
          </a:p>
          <a:p>
            <a:r>
              <a:rPr lang="en-US" dirty="0"/>
              <a:t>Fever – Adult (defined as a Temperature &gt;100.4 F or 38 C) and Pain Management – Adult protocols</a:t>
            </a:r>
          </a:p>
          <a:p>
            <a:pPr lvl="1"/>
            <a:r>
              <a:rPr lang="en-US" dirty="0"/>
              <a:t>Acetaminophen 1000mg PO or Ibuprofen 400mg PO are both now at the EMT level</a:t>
            </a:r>
          </a:p>
          <a:p>
            <a:r>
              <a:rPr lang="en-US" dirty="0"/>
              <a:t>Fever – Pediatric (defined as a Temperature &gt;100.4 F or 38 C) and Pain Management –Pediatric protocols</a:t>
            </a:r>
          </a:p>
          <a:p>
            <a:pPr lvl="1"/>
            <a:r>
              <a:rPr lang="en-US" dirty="0"/>
              <a:t>Acetaminophen 15mg/kg PO (325mg/10mL concentration) or Ibuprofen 10mg/kg PO if &gt; 6 months of age (100mg/5mL concentration) are both now at the EMT level</a:t>
            </a:r>
          </a:p>
        </p:txBody>
      </p:sp>
    </p:spTree>
    <p:extLst>
      <p:ext uri="{BB962C8B-B14F-4D97-AF65-F5344CB8AC3E}">
        <p14:creationId xmlns:p14="http://schemas.microsoft.com/office/powerpoint/2010/main" val="364864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90B69-D27E-86B3-B6DB-44D50870B50B}"/>
              </a:ext>
            </a:extLst>
          </p:cNvPr>
          <p:cNvSpPr>
            <a:spLocks noGrp="1"/>
          </p:cNvSpPr>
          <p:nvPr>
            <p:ph type="title"/>
          </p:nvPr>
        </p:nvSpPr>
        <p:spPr/>
        <p:txBody>
          <a:bodyPr/>
          <a:lstStyle/>
          <a:p>
            <a:r>
              <a:rPr lang="en-US" dirty="0"/>
              <a:t>Pain Management by BLS Providers</a:t>
            </a:r>
          </a:p>
        </p:txBody>
      </p:sp>
      <p:sp>
        <p:nvSpPr>
          <p:cNvPr id="3" name="Content Placeholder 2">
            <a:extLst>
              <a:ext uri="{FF2B5EF4-FFF2-40B4-BE49-F238E27FC236}">
                <a16:creationId xmlns:a16="http://schemas.microsoft.com/office/drawing/2014/main" id="{5C247A07-6A34-AFED-37E1-F4D948E43CE6}"/>
              </a:ext>
            </a:extLst>
          </p:cNvPr>
          <p:cNvSpPr>
            <a:spLocks noGrp="1"/>
          </p:cNvSpPr>
          <p:nvPr>
            <p:ph idx="1"/>
          </p:nvPr>
        </p:nvSpPr>
        <p:spPr/>
        <p:txBody>
          <a:bodyPr>
            <a:normAutofit/>
          </a:bodyPr>
          <a:lstStyle/>
          <a:p>
            <a:r>
              <a:rPr lang="en-US" dirty="0"/>
              <a:t>EMT- Basic may administer Acetaminophen or Ibuprofen for relief of pain for Adult and Pediatric patients</a:t>
            </a:r>
          </a:p>
          <a:p>
            <a:pPr lvl="1"/>
            <a:r>
              <a:rPr lang="en-US" dirty="0"/>
              <a:t>This would be indicated for management of headache, back pain, and musculoskeletal injuries such as strains and sprains</a:t>
            </a:r>
          </a:p>
          <a:p>
            <a:r>
              <a:rPr lang="en-US" dirty="0"/>
              <a:t>The Advanced EMT may administer IV Acetaminophen for </a:t>
            </a:r>
            <a:r>
              <a:rPr lang="en-US"/>
              <a:t>Adult patients</a:t>
            </a:r>
            <a:endParaRPr lang="en-US" dirty="0"/>
          </a:p>
          <a:p>
            <a:pPr lvl="1"/>
            <a:r>
              <a:rPr lang="en-US" dirty="0"/>
              <a:t>This would be indicated for the management of severe headache, severe back pain, abdominal pain and musculoskeletal injuries such as suspected fractures with deformity requiring splinting</a:t>
            </a:r>
          </a:p>
        </p:txBody>
      </p:sp>
    </p:spTree>
    <p:extLst>
      <p:ext uri="{BB962C8B-B14F-4D97-AF65-F5344CB8AC3E}">
        <p14:creationId xmlns:p14="http://schemas.microsoft.com/office/powerpoint/2010/main" val="2947239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BLS Obstetrics Updates</a:t>
            </a:r>
          </a:p>
        </p:txBody>
      </p:sp>
      <p:sp>
        <p:nvSpPr>
          <p:cNvPr id="3" name="Content Placeholder 2"/>
          <p:cNvSpPr>
            <a:spLocks noGrp="1"/>
          </p:cNvSpPr>
          <p:nvPr>
            <p:ph idx="1"/>
          </p:nvPr>
        </p:nvSpPr>
        <p:spPr/>
        <p:txBody>
          <a:bodyPr>
            <a:normAutofit fontScale="92500" lnSpcReduction="10000"/>
          </a:bodyPr>
          <a:lstStyle/>
          <a:p>
            <a:r>
              <a:rPr lang="en-US" dirty="0"/>
              <a:t>4 New BLS Protocols under Obstetrics</a:t>
            </a:r>
          </a:p>
          <a:p>
            <a:pPr lvl="1"/>
            <a:r>
              <a:rPr lang="en-US" dirty="0"/>
              <a:t>Obstetrics: Pre-Eclampsia and Eclampsia</a:t>
            </a:r>
          </a:p>
          <a:p>
            <a:pPr lvl="1"/>
            <a:r>
              <a:rPr lang="en-US" dirty="0"/>
              <a:t>Obstetrics: Childbirth</a:t>
            </a:r>
          </a:p>
          <a:p>
            <a:pPr lvl="1"/>
            <a:r>
              <a:rPr lang="en-US" dirty="0"/>
              <a:t>Obstetrics: Newborn/Neonatal Care – updated in 2026</a:t>
            </a:r>
          </a:p>
          <a:p>
            <a:pPr lvl="1"/>
            <a:r>
              <a:rPr lang="en-US" dirty="0"/>
              <a:t>Obstetrics: Hemorrhagic Shock</a:t>
            </a:r>
          </a:p>
          <a:p>
            <a:pPr lvl="1"/>
            <a:endParaRPr lang="en-US" dirty="0"/>
          </a:p>
          <a:p>
            <a:r>
              <a:rPr lang="en-US" dirty="0"/>
              <a:t>Please review the Obstetrics: Newborn/Neonatal Care Protocol which was updated to be consistent with the updated AHA 2025 guidelines - emphasis on waiting for 1 minute before clamping and cutting the umbilical cord and to place the infant immediately on the mother’s bare chest after delivery  </a:t>
            </a:r>
          </a:p>
        </p:txBody>
      </p:sp>
    </p:spTree>
    <p:extLst>
      <p:ext uri="{BB962C8B-B14F-4D97-AF65-F5344CB8AC3E}">
        <p14:creationId xmlns:p14="http://schemas.microsoft.com/office/powerpoint/2010/main" val="3763369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680321" y="2336872"/>
            <a:ext cx="9613861" cy="4032029"/>
          </a:xfrm>
        </p:spPr>
        <p:txBody>
          <a:bodyPr/>
          <a:lstStyle/>
          <a:p>
            <a:r>
              <a:rPr lang="en-US" dirty="0"/>
              <a:t>Suffolk County EMS providers are authorized by Suffolk County REMAC to use </a:t>
            </a:r>
          </a:p>
          <a:p>
            <a:pPr lvl="1"/>
            <a:r>
              <a:rPr lang="en-US" dirty="0"/>
              <a:t>The Statewide Basic Life Support Adult and Pediatric Treatment Protocols</a:t>
            </a:r>
          </a:p>
          <a:p>
            <a:pPr lvl="1"/>
            <a:r>
              <a:rPr lang="en-US" dirty="0"/>
              <a:t>The Collaborative Advanced Life Support Adult and Pediatric Patient Care Protocols</a:t>
            </a:r>
          </a:p>
          <a:p>
            <a:r>
              <a:rPr lang="en-US" dirty="0"/>
              <a:t>Suffolk County has the same BLS and ALS protocols as the rest of New York State (with the exception of New York City) which is a great advantage to the EMS providers who work in both Nassau and Suffolk Counties as well as those providers who work on the border and may transport patients to Nassau County hospitals</a:t>
            </a:r>
          </a:p>
        </p:txBody>
      </p:sp>
    </p:spTree>
    <p:extLst>
      <p:ext uri="{BB962C8B-B14F-4D97-AF65-F5344CB8AC3E}">
        <p14:creationId xmlns:p14="http://schemas.microsoft.com/office/powerpoint/2010/main" val="1062461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Cardiac Arrest Updates 2025 - Review</a:t>
            </a:r>
          </a:p>
        </p:txBody>
      </p:sp>
      <p:sp>
        <p:nvSpPr>
          <p:cNvPr id="3" name="Content Placeholder 2"/>
          <p:cNvSpPr>
            <a:spLocks noGrp="1"/>
          </p:cNvSpPr>
          <p:nvPr>
            <p:ph idx="1"/>
          </p:nvPr>
        </p:nvSpPr>
        <p:spPr>
          <a:xfrm>
            <a:off x="680321" y="2051824"/>
            <a:ext cx="10451967" cy="4638908"/>
          </a:xfrm>
        </p:spPr>
        <p:txBody>
          <a:bodyPr>
            <a:normAutofit fontScale="62500" lnSpcReduction="20000"/>
          </a:bodyPr>
          <a:lstStyle/>
          <a:p>
            <a:r>
              <a:rPr lang="en-US" dirty="0"/>
              <a:t>These updates are not new for 2026 but are here for review </a:t>
            </a:r>
          </a:p>
          <a:p>
            <a:r>
              <a:rPr lang="en-US" dirty="0"/>
              <a:t>Cardiac Arrest – Adult and Pediatric: V Fib or Pulseless V Tach </a:t>
            </a:r>
          </a:p>
          <a:p>
            <a:pPr lvl="1"/>
            <a:r>
              <a:rPr lang="en-US" dirty="0"/>
              <a:t>Consider Vector Change for refractory shockable rhythms</a:t>
            </a:r>
          </a:p>
          <a:p>
            <a:pPr lvl="2"/>
            <a:r>
              <a:rPr lang="en-US" dirty="0"/>
              <a:t>This refers to changing the location of the pads (sternum/apex to anterior/posterior) – same for Pediatrics – remember to use Pediatric sized pads for children &lt; 25 kg or &lt; age 8 </a:t>
            </a:r>
          </a:p>
          <a:p>
            <a:pPr lvl="2"/>
            <a:r>
              <a:rPr lang="en-US" dirty="0"/>
              <a:t>This would occur after 3 shocks have been delivered and would be an option to “consider” changing the location of the pads for the 4</a:t>
            </a:r>
            <a:r>
              <a:rPr lang="en-US" baseline="30000" dirty="0"/>
              <a:t>th</a:t>
            </a:r>
            <a:r>
              <a:rPr lang="en-US" dirty="0"/>
              <a:t> and subsequent shocks</a:t>
            </a:r>
          </a:p>
          <a:p>
            <a:pPr lvl="1"/>
            <a:r>
              <a:rPr lang="en-US" dirty="0"/>
              <a:t>Maximum of 5 doses of Epinephrine (1:10,000)1mg IV/IO – same for Pediatrics at the 0.01mg/kg dose (additional Epi as per Medical Control)</a:t>
            </a:r>
          </a:p>
          <a:p>
            <a:pPr lvl="2"/>
            <a:r>
              <a:rPr lang="en-US" dirty="0"/>
              <a:t>This is a good protocol update as it is very unlikely that a patient will survive after a 5</a:t>
            </a:r>
            <a:r>
              <a:rPr lang="en-US" baseline="30000" dirty="0"/>
              <a:t>th</a:t>
            </a:r>
            <a:r>
              <a:rPr lang="en-US" dirty="0"/>
              <a:t> dose of Epinephrine in cardiac arrest and will save the EMS agency from further depleting their supply of the medication</a:t>
            </a:r>
          </a:p>
          <a:p>
            <a:pPr lvl="1"/>
            <a:r>
              <a:rPr lang="en-US" dirty="0"/>
              <a:t>Administer </a:t>
            </a:r>
            <a:r>
              <a:rPr lang="en-US" u="sng" dirty="0"/>
              <a:t>EITHER</a:t>
            </a:r>
            <a:r>
              <a:rPr lang="en-US" dirty="0"/>
              <a:t>: Amiodarone 300mg IV/IO </a:t>
            </a:r>
            <a:r>
              <a:rPr lang="en-US" u="sng" dirty="0"/>
              <a:t>OR</a:t>
            </a:r>
            <a:r>
              <a:rPr lang="en-US" dirty="0"/>
              <a:t> Lidocaine 1.5mg/kg IV/IO (EMT-Critical Care and Paramedic levels)</a:t>
            </a:r>
          </a:p>
          <a:p>
            <a:pPr lvl="2"/>
            <a:r>
              <a:rPr lang="en-US" dirty="0"/>
              <a:t>Repeat dosing for Amiodarone 150mg IV/IO in 5 minutes if VF/VT persists</a:t>
            </a:r>
          </a:p>
          <a:p>
            <a:pPr lvl="2"/>
            <a:r>
              <a:rPr lang="en-US" dirty="0"/>
              <a:t>Repeat dosing for Lidocaine 0.75mg/kg IV/IO in 5 minutes if VF/VT persists</a:t>
            </a:r>
          </a:p>
          <a:p>
            <a:pPr lvl="2"/>
            <a:r>
              <a:rPr lang="en-US" dirty="0"/>
              <a:t>In Pediatrics for the EMT-Paramedic only administer </a:t>
            </a:r>
            <a:r>
              <a:rPr lang="en-US" u="sng" dirty="0"/>
              <a:t>EITHER</a:t>
            </a:r>
            <a:r>
              <a:rPr lang="en-US" dirty="0"/>
              <a:t>: Amiodarone 5mg/kg IV/IO (max of 300mg) </a:t>
            </a:r>
            <a:r>
              <a:rPr lang="en-US" u="sng" dirty="0"/>
              <a:t>OR</a:t>
            </a:r>
            <a:r>
              <a:rPr lang="en-US" dirty="0"/>
              <a:t> Lidocaine 1.5mg/kg IV/IO</a:t>
            </a:r>
          </a:p>
          <a:p>
            <a:r>
              <a:rPr lang="en-US" dirty="0"/>
              <a:t>Cardiac Arrest: Adult and Pediatric Asystole</a:t>
            </a:r>
          </a:p>
          <a:p>
            <a:pPr lvl="1"/>
            <a:r>
              <a:rPr lang="en-US" dirty="0"/>
              <a:t>Maximum of 5 doses of Epinephrine (additional Epi as per Medical Control)</a:t>
            </a:r>
          </a:p>
          <a:p>
            <a:r>
              <a:rPr lang="en-US" dirty="0"/>
              <a:t>In July of 2025 - Added that the EMT-Basic may use a Supra-glottic Airway “If equipped and trained” in cardiac arrest situations – which is listed in the Oxygen Administration and Airway Management Protocol and applies to both adult and pediatric patients as an EMS Agency option</a:t>
            </a:r>
          </a:p>
          <a:p>
            <a:pPr lvl="1"/>
            <a:r>
              <a:rPr lang="en-US" dirty="0"/>
              <a:t>There is a separate educational presentation on the EMT-Basic use of the SGA/I-Gel posted on the </a:t>
            </a:r>
            <a:r>
              <a:rPr lang="en-US" dirty="0" err="1"/>
              <a:t>SuffolkREMSCO</a:t>
            </a:r>
            <a:r>
              <a:rPr lang="en-US" dirty="0"/>
              <a:t> webpage and this has been a highly successful addition for many EMS agencies in Suffolk County</a:t>
            </a:r>
          </a:p>
          <a:p>
            <a:pPr lvl="1"/>
            <a:r>
              <a:rPr lang="en-US" dirty="0"/>
              <a:t>All EMS Agencies and Fire Districts are encouraged to add this skillset to the BLS providers in their agencies</a:t>
            </a:r>
          </a:p>
        </p:txBody>
      </p:sp>
    </p:spTree>
    <p:extLst>
      <p:ext uri="{BB962C8B-B14F-4D97-AF65-F5344CB8AC3E}">
        <p14:creationId xmlns:p14="http://schemas.microsoft.com/office/powerpoint/2010/main" val="25621525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Cardiac Arrest Updates 2025 - Review</a:t>
            </a:r>
          </a:p>
        </p:txBody>
      </p:sp>
      <p:sp>
        <p:nvSpPr>
          <p:cNvPr id="3" name="Content Placeholder 2"/>
          <p:cNvSpPr>
            <a:spLocks noGrp="1"/>
          </p:cNvSpPr>
          <p:nvPr>
            <p:ph idx="1"/>
          </p:nvPr>
        </p:nvSpPr>
        <p:spPr/>
        <p:txBody>
          <a:bodyPr>
            <a:normAutofit fontScale="70000" lnSpcReduction="20000"/>
          </a:bodyPr>
          <a:lstStyle/>
          <a:p>
            <a:r>
              <a:rPr lang="en-US" dirty="0"/>
              <a:t>These are not new changes for 2026, but here for review</a:t>
            </a:r>
          </a:p>
          <a:p>
            <a:r>
              <a:rPr lang="en-US" dirty="0"/>
              <a:t>The use of Sodium Bicarbonate should be reviewed as research has not shown a patient outcome benefit from the routine use of Sodium Bicarbonate in cardiac arrest </a:t>
            </a:r>
          </a:p>
          <a:p>
            <a:r>
              <a:rPr lang="en-US" dirty="0"/>
              <a:t>In the Adult cardiac arrest with asystole or PEA and in cardiac arrest Adult V Fib/pulseless V Tach</a:t>
            </a:r>
          </a:p>
          <a:p>
            <a:pPr lvl="1"/>
            <a:r>
              <a:rPr lang="en-US" dirty="0"/>
              <a:t>Sodium Bicarbonate 50mEq IV and Calcium Chloride 1 gram IV should be administered at the Paramedic level only for cases of suspected hyperkalemia – such as a cardiac arrest in a patient who is on hemodialysis or has a known previous history of kidney disease</a:t>
            </a:r>
          </a:p>
          <a:p>
            <a:pPr lvl="1"/>
            <a:r>
              <a:rPr lang="en-US" dirty="0"/>
              <a:t>A minimum of 50ml of IV fluids should be administered between the administration of Sodium Bicarbonate and Calcium Chloride</a:t>
            </a:r>
          </a:p>
          <a:p>
            <a:r>
              <a:rPr lang="en-US" dirty="0"/>
              <a:t>The use of Magnesium 2 grams IV is only for suspected hypomagnesemia or </a:t>
            </a:r>
            <a:r>
              <a:rPr lang="en-US" dirty="0" err="1"/>
              <a:t>torsades</a:t>
            </a:r>
            <a:r>
              <a:rPr lang="en-US" dirty="0"/>
              <a:t> de pointes for the Paramedic to consider in the Adult V Fib/pulseless V Tach protocol </a:t>
            </a:r>
          </a:p>
          <a:p>
            <a:pPr lvl="1"/>
            <a:r>
              <a:rPr lang="en-US" dirty="0"/>
              <a:t>Hypomagnesemia may be suspected clinically in patients with known GI disorders such as Crohn’s disease, Celiac and bowel surgery patients in whom absorption may be impaired, and in patients with a known history of alcoholism</a:t>
            </a:r>
          </a:p>
        </p:txBody>
      </p:sp>
    </p:spTree>
    <p:extLst>
      <p:ext uri="{BB962C8B-B14F-4D97-AF65-F5344CB8AC3E}">
        <p14:creationId xmlns:p14="http://schemas.microsoft.com/office/powerpoint/2010/main" val="3974201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0345D-B336-128F-B272-69CE18A23D53}"/>
              </a:ext>
            </a:extLst>
          </p:cNvPr>
          <p:cNvSpPr>
            <a:spLocks noGrp="1"/>
          </p:cNvSpPr>
          <p:nvPr>
            <p:ph type="title"/>
          </p:nvPr>
        </p:nvSpPr>
        <p:spPr/>
        <p:txBody>
          <a:bodyPr/>
          <a:lstStyle/>
          <a:p>
            <a:r>
              <a:rPr lang="en-US" dirty="0"/>
              <a:t>Cardiac Arrest Updates 2026</a:t>
            </a:r>
          </a:p>
        </p:txBody>
      </p:sp>
      <p:sp>
        <p:nvSpPr>
          <p:cNvPr id="3" name="Content Placeholder 2">
            <a:extLst>
              <a:ext uri="{FF2B5EF4-FFF2-40B4-BE49-F238E27FC236}">
                <a16:creationId xmlns:a16="http://schemas.microsoft.com/office/drawing/2014/main" id="{A8EFCDE9-92EB-E05B-47B4-8C5738886A8B}"/>
              </a:ext>
            </a:extLst>
          </p:cNvPr>
          <p:cNvSpPr>
            <a:spLocks noGrp="1"/>
          </p:cNvSpPr>
          <p:nvPr>
            <p:ph idx="1"/>
          </p:nvPr>
        </p:nvSpPr>
        <p:spPr/>
        <p:txBody>
          <a:bodyPr>
            <a:normAutofit lnSpcReduction="10000"/>
          </a:bodyPr>
          <a:lstStyle/>
          <a:p>
            <a:r>
              <a:rPr lang="en-US" dirty="0"/>
              <a:t>Updates were made to be consistent with the new American Heart Association updates to ACLS and PALS as of October, 2025</a:t>
            </a:r>
          </a:p>
          <a:p>
            <a:r>
              <a:rPr lang="en-US" dirty="0"/>
              <a:t>In Pediatric Cardiac Arrest: Ventricular Fibrillation and Pulseless Ventricular Tachycardia and the Pediatric Cardiac Arrest: Asystole/Pulseless Electrical Activity protocols - reordered ALS interventions to reflect Epinephrine higher in order, clarified that fluid administration 20ml/kg may be repeated once</a:t>
            </a:r>
          </a:p>
          <a:p>
            <a:r>
              <a:rPr lang="en-US" dirty="0"/>
              <a:t>In Adult: Ventricular Fibrillation or Pulseless Ventricular Tachycardia and the Adult Cardiac Arrest: Return of Spontaneous Circulation protocols - removed the option of Lidocaine infusion in favor of a single repeat bolus of Lidocaine 0.75mg/kg</a:t>
            </a:r>
          </a:p>
        </p:txBody>
      </p:sp>
    </p:spTree>
    <p:extLst>
      <p:ext uri="{BB962C8B-B14F-4D97-AF65-F5344CB8AC3E}">
        <p14:creationId xmlns:p14="http://schemas.microsoft.com/office/powerpoint/2010/main" val="11051968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Termination of Resuscitation - Review</a:t>
            </a:r>
          </a:p>
        </p:txBody>
      </p:sp>
      <p:sp>
        <p:nvSpPr>
          <p:cNvPr id="3" name="Content Placeholder 2"/>
          <p:cNvSpPr>
            <a:spLocks noGrp="1"/>
          </p:cNvSpPr>
          <p:nvPr>
            <p:ph idx="1"/>
          </p:nvPr>
        </p:nvSpPr>
        <p:spPr/>
        <p:txBody>
          <a:bodyPr>
            <a:normAutofit fontScale="77500" lnSpcReduction="20000"/>
          </a:bodyPr>
          <a:lstStyle/>
          <a:p>
            <a:r>
              <a:rPr lang="en-US" dirty="0"/>
              <a:t>No new changes or updates for 2026 – here for review</a:t>
            </a:r>
          </a:p>
          <a:p>
            <a:r>
              <a:rPr lang="en-US" dirty="0"/>
              <a:t>Please review the New York State Collaborative protocol</a:t>
            </a:r>
          </a:p>
          <a:p>
            <a:pPr lvl="1"/>
            <a:r>
              <a:rPr lang="en-US" dirty="0"/>
              <a:t>Remember that only an EMT-CC or an Paramedic may use the termination or resuscitation protocol on standing orders</a:t>
            </a:r>
          </a:p>
          <a:p>
            <a:pPr lvl="2"/>
            <a:r>
              <a:rPr lang="en-US" dirty="0"/>
              <a:t>It requires at least 20 minutes of attempted resuscitation, no use of an AED or manual shock delivery, no bystander CPR was performed, the arrest was not witnessed, the patient did not achieve ROSC, and the patient is age 18 or older</a:t>
            </a:r>
          </a:p>
          <a:p>
            <a:pPr lvl="2"/>
            <a:r>
              <a:rPr lang="en-US" dirty="0"/>
              <a:t>Consider contact with Suffolk County Medical Control in any unclear situations or if the patient does not qualify for TOR under standing orders</a:t>
            </a:r>
          </a:p>
          <a:p>
            <a:pPr lvl="2"/>
            <a:r>
              <a:rPr lang="en-US" dirty="0"/>
              <a:t>It is expected that the EMT-CC and Paramedic shall have performed Advanced Life Support care with CPR, use of a cardiac monitor, IV/IO access and Epinephrine administration, and consideration of an advanced airway as a means of attempting to resuscitate the patient in cardiac arrest</a:t>
            </a:r>
          </a:p>
          <a:p>
            <a:pPr lvl="2"/>
            <a:r>
              <a:rPr lang="en-US" dirty="0"/>
              <a:t>Patients who have received 20 minutes of CPR and several doses of IV/IO Epinephrine and have had no defibrillation and no ROSC – these patients are highly unlikely to survive and the Paramedic should consider the use of the TOR protocol </a:t>
            </a:r>
          </a:p>
          <a:p>
            <a:pPr lvl="1"/>
            <a:r>
              <a:rPr lang="en-US" dirty="0"/>
              <a:t>Contact with Suffolk County Medical Control is required for the EMT-Basic or the Advanced EMT to consider termination of resuscitation by Suffolk County REMAC policy</a:t>
            </a:r>
          </a:p>
        </p:txBody>
      </p:sp>
    </p:spTree>
    <p:extLst>
      <p:ext uri="{BB962C8B-B14F-4D97-AF65-F5344CB8AC3E}">
        <p14:creationId xmlns:p14="http://schemas.microsoft.com/office/powerpoint/2010/main" val="29910501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A1947-5094-2D15-95ED-6184AF5A4EA7}"/>
              </a:ext>
            </a:extLst>
          </p:cNvPr>
          <p:cNvSpPr>
            <a:spLocks noGrp="1"/>
          </p:cNvSpPr>
          <p:nvPr>
            <p:ph type="title"/>
          </p:nvPr>
        </p:nvSpPr>
        <p:spPr/>
        <p:txBody>
          <a:bodyPr/>
          <a:lstStyle/>
          <a:p>
            <a:r>
              <a:rPr lang="en-US" dirty="0"/>
              <a:t>Anaphylaxis and Allergic Reaction – Adult</a:t>
            </a:r>
          </a:p>
        </p:txBody>
      </p:sp>
      <p:sp>
        <p:nvSpPr>
          <p:cNvPr id="3" name="Content Placeholder 2">
            <a:extLst>
              <a:ext uri="{FF2B5EF4-FFF2-40B4-BE49-F238E27FC236}">
                <a16:creationId xmlns:a16="http://schemas.microsoft.com/office/drawing/2014/main" id="{0AAF3B37-3113-ABF9-726B-745C0AB85CF6}"/>
              </a:ext>
            </a:extLst>
          </p:cNvPr>
          <p:cNvSpPr>
            <a:spLocks noGrp="1"/>
          </p:cNvSpPr>
          <p:nvPr>
            <p:ph idx="1"/>
          </p:nvPr>
        </p:nvSpPr>
        <p:spPr/>
        <p:txBody>
          <a:bodyPr/>
          <a:lstStyle/>
          <a:p>
            <a:r>
              <a:rPr lang="en-US" dirty="0">
                <a:solidFill>
                  <a:srgbClr val="FF0000"/>
                </a:solidFill>
              </a:rPr>
              <a:t>New for 2026 </a:t>
            </a:r>
            <a:r>
              <a:rPr lang="en-US" dirty="0"/>
              <a:t>at the Paramedic level – Epinephrine infusion starting at 5 micrograms/min titrated to MAP &gt; 65 mmHg or SBP &gt; 100mmHg on standing orders</a:t>
            </a:r>
          </a:p>
        </p:txBody>
      </p:sp>
    </p:spTree>
    <p:extLst>
      <p:ext uri="{BB962C8B-B14F-4D97-AF65-F5344CB8AC3E}">
        <p14:creationId xmlns:p14="http://schemas.microsoft.com/office/powerpoint/2010/main" val="249041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Behavioral Agitation Medication Update</a:t>
            </a:r>
          </a:p>
        </p:txBody>
      </p:sp>
      <p:sp>
        <p:nvSpPr>
          <p:cNvPr id="3" name="Content Placeholder 2"/>
          <p:cNvSpPr>
            <a:spLocks noGrp="1"/>
          </p:cNvSpPr>
          <p:nvPr>
            <p:ph idx="1"/>
          </p:nvPr>
        </p:nvSpPr>
        <p:spPr>
          <a:xfrm>
            <a:off x="372141" y="2296632"/>
            <a:ext cx="10653822" cy="4561367"/>
          </a:xfrm>
        </p:spPr>
        <p:txBody>
          <a:bodyPr>
            <a:normAutofit fontScale="70000" lnSpcReduction="20000"/>
          </a:bodyPr>
          <a:lstStyle/>
          <a:p>
            <a:r>
              <a:rPr lang="en-US" dirty="0">
                <a:solidFill>
                  <a:srgbClr val="FF0000"/>
                </a:solidFill>
              </a:rPr>
              <a:t>New for 2026 </a:t>
            </a:r>
            <a:r>
              <a:rPr lang="en-US" dirty="0"/>
              <a:t>at the Paramedic level - </a:t>
            </a:r>
            <a:r>
              <a:rPr lang="en-US" dirty="0" err="1"/>
              <a:t>Onlanzapine</a:t>
            </a:r>
            <a:r>
              <a:rPr lang="en-US" dirty="0"/>
              <a:t> 10mg IM or 5mg SL one dose as a Standing Order for Adults and Adolescents but not for Pediatric patients</a:t>
            </a:r>
          </a:p>
          <a:p>
            <a:pPr lvl="1"/>
            <a:r>
              <a:rPr lang="en-US" dirty="0"/>
              <a:t>The Sublingual administration is meant for the cooperative patient from a psychiatric facility or supervised setting who is accepting of treatment</a:t>
            </a:r>
          </a:p>
          <a:p>
            <a:pPr lvl="1"/>
            <a:r>
              <a:rPr lang="en-US" dirty="0"/>
              <a:t>The Intramuscular administration is advised for the behavioral agitation patient where EMS provider safety is a concern </a:t>
            </a:r>
          </a:p>
          <a:p>
            <a:r>
              <a:rPr lang="en-US" dirty="0"/>
              <a:t>“If equipped and trained” means this is an EMS agency option</a:t>
            </a:r>
          </a:p>
          <a:p>
            <a:r>
              <a:rPr lang="en-US" dirty="0"/>
              <a:t>In the Adult and Adolescent protocols the EMT-CC may administer Midazolam up to 5mg IM or IV, may repeat up to 10mg under Standing Orders and then contact with Medical Control is required</a:t>
            </a:r>
          </a:p>
          <a:p>
            <a:pPr lvl="1"/>
            <a:r>
              <a:rPr lang="en-US" dirty="0"/>
              <a:t>The EMT-CC must contact Medical Control to obtain an order for Midazolam 0.1mg/kg IM or IV in the Pediatric protocol</a:t>
            </a:r>
          </a:p>
          <a:p>
            <a:pPr lvl="1"/>
            <a:r>
              <a:rPr lang="en-US" dirty="0"/>
              <a:t>The Paramedic must contact Medical Control to obtain an order for Midazolam 0.1mg.kg IM or IV or Ketamine 0.5-2mg/kg IM or IV in the Pediatric Protocol</a:t>
            </a:r>
          </a:p>
          <a:p>
            <a:pPr lvl="1"/>
            <a:r>
              <a:rPr lang="en-US" dirty="0"/>
              <a:t>In the Adult and Adolescent protocols the Paramedic may administer Midazolam up to 5mg IM or IV with a repeat dose in 5 minutes up to 10mg total OR Ketamine 250mg IM with a repeat dose in 5 minutes if necessary</a:t>
            </a:r>
          </a:p>
          <a:p>
            <a:pPr lvl="1"/>
            <a:r>
              <a:rPr lang="en-US" dirty="0"/>
              <a:t>Please use caution in combining medications or in repeat dosing and try to utilize waveform capnography as soon as the situation permits and play close attention to the patient’s ventilation status</a:t>
            </a:r>
          </a:p>
          <a:p>
            <a:r>
              <a:rPr lang="en-US" dirty="0"/>
              <a:t>Please review the Suffolk County REMAC Use of Restraint Policy and try to use verbal de-escalation techniques before administering medications</a:t>
            </a:r>
          </a:p>
          <a:p>
            <a:pPr lvl="1"/>
            <a:r>
              <a:rPr lang="en-US" dirty="0"/>
              <a:t>The safety of the EMS providers is the primary concern as is the safety of the patient and remember to ask for support and assistance from local law enforcement personnel</a:t>
            </a:r>
          </a:p>
          <a:p>
            <a:r>
              <a:rPr lang="en-US" dirty="0"/>
              <a:t>Haloperidol has been removed – that was done in the 2025 update </a:t>
            </a:r>
          </a:p>
        </p:txBody>
      </p:sp>
    </p:spTree>
    <p:extLst>
      <p:ext uri="{BB962C8B-B14F-4D97-AF65-F5344CB8AC3E}">
        <p14:creationId xmlns:p14="http://schemas.microsoft.com/office/powerpoint/2010/main" val="1578136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FF0EA-E370-C39F-162E-4A3E93DD9A86}"/>
              </a:ext>
            </a:extLst>
          </p:cNvPr>
          <p:cNvSpPr>
            <a:spLocks noGrp="1"/>
          </p:cNvSpPr>
          <p:nvPr>
            <p:ph type="title"/>
          </p:nvPr>
        </p:nvSpPr>
        <p:spPr/>
        <p:txBody>
          <a:bodyPr/>
          <a:lstStyle/>
          <a:p>
            <a:r>
              <a:rPr lang="en-US" dirty="0" err="1"/>
              <a:t>Onlanzapine</a:t>
            </a:r>
            <a:endParaRPr lang="en-US" dirty="0"/>
          </a:p>
        </p:txBody>
      </p:sp>
      <p:sp>
        <p:nvSpPr>
          <p:cNvPr id="3" name="Content Placeholder 2">
            <a:extLst>
              <a:ext uri="{FF2B5EF4-FFF2-40B4-BE49-F238E27FC236}">
                <a16:creationId xmlns:a16="http://schemas.microsoft.com/office/drawing/2014/main" id="{CEDB9371-EE0E-3A7C-C851-B55E29618AF2}"/>
              </a:ext>
            </a:extLst>
          </p:cNvPr>
          <p:cNvSpPr>
            <a:spLocks noGrp="1"/>
          </p:cNvSpPr>
          <p:nvPr>
            <p:ph idx="1"/>
          </p:nvPr>
        </p:nvSpPr>
        <p:spPr>
          <a:xfrm>
            <a:off x="680321" y="2336872"/>
            <a:ext cx="9613861" cy="3767899"/>
          </a:xfrm>
        </p:spPr>
        <p:txBody>
          <a:bodyPr>
            <a:normAutofit fontScale="85000" lnSpcReduction="10000"/>
          </a:bodyPr>
          <a:lstStyle/>
          <a:p>
            <a:r>
              <a:rPr lang="en-US" dirty="0"/>
              <a:t>Has been used for many years by Psychiatrists to treat many disorders including bipolar depression, anxiety disorders, schizophrenia, and mania</a:t>
            </a:r>
          </a:p>
          <a:p>
            <a:r>
              <a:rPr lang="en-US" dirty="0"/>
              <a:t>The medication is an anti-psychotic that effects serotonin and dopamine receptors in the brain</a:t>
            </a:r>
          </a:p>
          <a:p>
            <a:r>
              <a:rPr lang="en-US" dirty="0" err="1"/>
              <a:t>Onlanzapine</a:t>
            </a:r>
            <a:r>
              <a:rPr lang="en-US" dirty="0"/>
              <a:t> has been used by psychiatrists and emergency physicians for many years in the treatment of severe agitation as a safer medication with less side effects and less respiratory depression than other options</a:t>
            </a:r>
          </a:p>
          <a:p>
            <a:r>
              <a:rPr lang="en-US" dirty="0"/>
              <a:t>Usually takes effect within 10 to 20 minutes</a:t>
            </a:r>
          </a:p>
          <a:p>
            <a:r>
              <a:rPr lang="en-US" dirty="0"/>
              <a:t>Use caution if other medications have been administered -- the                      co-administration of </a:t>
            </a:r>
            <a:r>
              <a:rPr lang="en-US" dirty="0" err="1"/>
              <a:t>Onlanzapine</a:t>
            </a:r>
            <a:r>
              <a:rPr lang="en-US" dirty="0"/>
              <a:t> with benzodiazepines (Valium, Ativan, Midazolam) may lead to severe hypotension and respiratory failure</a:t>
            </a:r>
          </a:p>
          <a:p>
            <a:r>
              <a:rPr lang="en-US" dirty="0"/>
              <a:t>Use a lower dose in the elderly -- 2.5mg to 5mg if age &gt; 65 </a:t>
            </a:r>
          </a:p>
        </p:txBody>
      </p:sp>
    </p:spTree>
    <p:extLst>
      <p:ext uri="{BB962C8B-B14F-4D97-AF65-F5344CB8AC3E}">
        <p14:creationId xmlns:p14="http://schemas.microsoft.com/office/powerpoint/2010/main" val="2215543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9879E-33D2-323A-2A48-EDAB36A0C15A}"/>
              </a:ext>
            </a:extLst>
          </p:cNvPr>
          <p:cNvSpPr>
            <a:spLocks noGrp="1"/>
          </p:cNvSpPr>
          <p:nvPr>
            <p:ph type="title"/>
          </p:nvPr>
        </p:nvSpPr>
        <p:spPr/>
        <p:txBody>
          <a:bodyPr>
            <a:normAutofit/>
          </a:bodyPr>
          <a:lstStyle/>
          <a:p>
            <a:r>
              <a:rPr lang="en-US" sz="2800" dirty="0"/>
              <a:t>Cardiac – Adult: Bradycardia/Heart Blocks -Symptomatic</a:t>
            </a:r>
          </a:p>
        </p:txBody>
      </p:sp>
      <p:sp>
        <p:nvSpPr>
          <p:cNvPr id="3" name="Content Placeholder 2">
            <a:extLst>
              <a:ext uri="{FF2B5EF4-FFF2-40B4-BE49-F238E27FC236}">
                <a16:creationId xmlns:a16="http://schemas.microsoft.com/office/drawing/2014/main" id="{C11DEA42-BDD1-1250-103D-5B466145E5F8}"/>
              </a:ext>
            </a:extLst>
          </p:cNvPr>
          <p:cNvSpPr>
            <a:spLocks noGrp="1"/>
          </p:cNvSpPr>
          <p:nvPr>
            <p:ph idx="1"/>
          </p:nvPr>
        </p:nvSpPr>
        <p:spPr/>
        <p:txBody>
          <a:bodyPr/>
          <a:lstStyle/>
          <a:p>
            <a:r>
              <a:rPr lang="en-US" dirty="0">
                <a:solidFill>
                  <a:srgbClr val="FF0000"/>
                </a:solidFill>
              </a:rPr>
              <a:t>New for 2026 </a:t>
            </a:r>
            <a:r>
              <a:rPr lang="en-US" dirty="0"/>
              <a:t>- removed Norepinephrine and replaced with Epinephrine infusion 5 micrograms/minute titrated to MPA &gt; 65 mmHg or SBP &gt; 100 mmHg as a standing order for the Paramedic</a:t>
            </a:r>
          </a:p>
        </p:txBody>
      </p:sp>
    </p:spTree>
    <p:extLst>
      <p:ext uri="{BB962C8B-B14F-4D97-AF65-F5344CB8AC3E}">
        <p14:creationId xmlns:p14="http://schemas.microsoft.com/office/powerpoint/2010/main" val="775539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B4FC9-5C3C-E7E9-FC31-B5A356E008B6}"/>
              </a:ext>
            </a:extLst>
          </p:cNvPr>
          <p:cNvSpPr>
            <a:spLocks noGrp="1"/>
          </p:cNvSpPr>
          <p:nvPr>
            <p:ph type="title"/>
          </p:nvPr>
        </p:nvSpPr>
        <p:spPr/>
        <p:txBody>
          <a:bodyPr>
            <a:normAutofit/>
          </a:bodyPr>
          <a:lstStyle/>
          <a:p>
            <a:r>
              <a:rPr lang="en-US" sz="2800" dirty="0"/>
              <a:t>Cardiac – Adult: Tachycardia – Narrow Complex</a:t>
            </a:r>
          </a:p>
        </p:txBody>
      </p:sp>
      <p:sp>
        <p:nvSpPr>
          <p:cNvPr id="3" name="Content Placeholder 2">
            <a:extLst>
              <a:ext uri="{FF2B5EF4-FFF2-40B4-BE49-F238E27FC236}">
                <a16:creationId xmlns:a16="http://schemas.microsoft.com/office/drawing/2014/main" id="{A98E6343-2117-9551-0D92-EAC21C0B2EBB}"/>
              </a:ext>
            </a:extLst>
          </p:cNvPr>
          <p:cNvSpPr>
            <a:spLocks noGrp="1"/>
          </p:cNvSpPr>
          <p:nvPr>
            <p:ph idx="1"/>
          </p:nvPr>
        </p:nvSpPr>
        <p:spPr/>
        <p:txBody>
          <a:bodyPr/>
          <a:lstStyle/>
          <a:p>
            <a:r>
              <a:rPr lang="en-US" dirty="0">
                <a:solidFill>
                  <a:srgbClr val="FF0000"/>
                </a:solidFill>
              </a:rPr>
              <a:t>New for 2026 </a:t>
            </a:r>
            <a:r>
              <a:rPr lang="en-US" dirty="0"/>
              <a:t>- updated the protocol to increase synchronized cardioversion to starting at 200 Joules if the patient is unstable</a:t>
            </a:r>
          </a:p>
          <a:p>
            <a:r>
              <a:rPr lang="en-US" dirty="0"/>
              <a:t>This is consistent with the updated American Heart Association 2025 guidelines</a:t>
            </a:r>
          </a:p>
        </p:txBody>
      </p:sp>
    </p:spTree>
    <p:extLst>
      <p:ext uri="{BB962C8B-B14F-4D97-AF65-F5344CB8AC3E}">
        <p14:creationId xmlns:p14="http://schemas.microsoft.com/office/powerpoint/2010/main" val="9752259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E6665-827D-AECD-EA18-7999C1B913E1}"/>
              </a:ext>
            </a:extLst>
          </p:cNvPr>
          <p:cNvSpPr>
            <a:spLocks noGrp="1"/>
          </p:cNvSpPr>
          <p:nvPr>
            <p:ph type="title"/>
          </p:nvPr>
        </p:nvSpPr>
        <p:spPr/>
        <p:txBody>
          <a:bodyPr>
            <a:normAutofit/>
          </a:bodyPr>
          <a:lstStyle/>
          <a:p>
            <a:r>
              <a:rPr lang="en-US" sz="2800" dirty="0"/>
              <a:t>Cardiac – Adult: Tachycardia – Wide Complex with a Pulse</a:t>
            </a:r>
          </a:p>
        </p:txBody>
      </p:sp>
      <p:sp>
        <p:nvSpPr>
          <p:cNvPr id="3" name="Content Placeholder 2">
            <a:extLst>
              <a:ext uri="{FF2B5EF4-FFF2-40B4-BE49-F238E27FC236}">
                <a16:creationId xmlns:a16="http://schemas.microsoft.com/office/drawing/2014/main" id="{C6828F09-FA7C-C134-6B80-EBDA4D5D32A6}"/>
              </a:ext>
            </a:extLst>
          </p:cNvPr>
          <p:cNvSpPr>
            <a:spLocks noGrp="1"/>
          </p:cNvSpPr>
          <p:nvPr>
            <p:ph idx="1"/>
          </p:nvPr>
        </p:nvSpPr>
        <p:spPr/>
        <p:txBody>
          <a:bodyPr/>
          <a:lstStyle/>
          <a:p>
            <a:r>
              <a:rPr lang="en-US" dirty="0">
                <a:solidFill>
                  <a:srgbClr val="FF0000"/>
                </a:solidFill>
              </a:rPr>
              <a:t>New for 2026 </a:t>
            </a:r>
            <a:r>
              <a:rPr lang="en-US" dirty="0"/>
              <a:t>- removed the Medical Control option of Lidocaine infusion in favor or a single repeat bolus of Lidocaine 0.75mg/kg IV as a Medical Control option</a:t>
            </a:r>
          </a:p>
        </p:txBody>
      </p:sp>
    </p:spTree>
    <p:extLst>
      <p:ext uri="{BB962C8B-B14F-4D97-AF65-F5344CB8AC3E}">
        <p14:creationId xmlns:p14="http://schemas.microsoft.com/office/powerpoint/2010/main" val="3999536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Protocols and Changelogs</a:t>
            </a:r>
          </a:p>
        </p:txBody>
      </p:sp>
      <p:sp>
        <p:nvSpPr>
          <p:cNvPr id="3" name="Content Placeholder 2"/>
          <p:cNvSpPr>
            <a:spLocks noGrp="1"/>
          </p:cNvSpPr>
          <p:nvPr>
            <p:ph idx="1"/>
          </p:nvPr>
        </p:nvSpPr>
        <p:spPr>
          <a:xfrm>
            <a:off x="333829" y="2293257"/>
            <a:ext cx="11234057" cy="4354286"/>
          </a:xfrm>
        </p:spPr>
        <p:txBody>
          <a:bodyPr>
            <a:normAutofit lnSpcReduction="10000"/>
          </a:bodyPr>
          <a:lstStyle/>
          <a:p>
            <a:r>
              <a:rPr lang="en-US" dirty="0"/>
              <a:t>The Patient Care Protocols for BLS and ALS providers can be found on the </a:t>
            </a:r>
            <a:r>
              <a:rPr lang="en-US" dirty="0" err="1"/>
              <a:t>SuffolkREMSCO</a:t>
            </a:r>
            <a:r>
              <a:rPr lang="en-US" dirty="0"/>
              <a:t> website and on the NYS DOH Division of EMS website</a:t>
            </a:r>
          </a:p>
          <a:p>
            <a:r>
              <a:rPr lang="en-US" dirty="0"/>
              <a:t>There are two recent NYS DOH Division of EMS Policy Statements - </a:t>
            </a:r>
            <a:r>
              <a:rPr lang="en-US" dirty="0">
                <a:solidFill>
                  <a:srgbClr val="FF0000"/>
                </a:solidFill>
              </a:rPr>
              <a:t>26-03.B </a:t>
            </a:r>
            <a:r>
              <a:rPr lang="en-US" dirty="0"/>
              <a:t>and </a:t>
            </a:r>
            <a:r>
              <a:rPr lang="en-US" dirty="0">
                <a:solidFill>
                  <a:srgbClr val="FF0000"/>
                </a:solidFill>
              </a:rPr>
              <a:t>26-04.B </a:t>
            </a:r>
            <a:r>
              <a:rPr lang="en-US" dirty="0"/>
              <a:t>which all EMS providers should review</a:t>
            </a:r>
          </a:p>
          <a:p>
            <a:r>
              <a:rPr lang="en-US" dirty="0"/>
              <a:t>These are the Changelogs for the ALS and for the BLS protocols respectively</a:t>
            </a:r>
          </a:p>
          <a:p>
            <a:r>
              <a:rPr lang="en-US" dirty="0"/>
              <a:t>The Collaborative Protocols are published on the NYS DOH Division of EMS website under Protocols - please refer to </a:t>
            </a:r>
            <a:r>
              <a:rPr lang="en-US" dirty="0">
                <a:solidFill>
                  <a:srgbClr val="FF0000"/>
                </a:solidFill>
              </a:rPr>
              <a:t>Version 26.1</a:t>
            </a:r>
          </a:p>
          <a:p>
            <a:r>
              <a:rPr lang="en-US" dirty="0"/>
              <a:t>It is strongly recommended that all EMS providers of all levels review the Patient Care Protocols in their entirety and then to review the changelogs which highlight the recent updates</a:t>
            </a:r>
          </a:p>
          <a:p>
            <a:r>
              <a:rPr lang="en-US" dirty="0"/>
              <a:t>The effective date for the implementation of the updated protocols is September 1, 2026</a:t>
            </a:r>
          </a:p>
        </p:txBody>
      </p:sp>
    </p:spTree>
    <p:extLst>
      <p:ext uri="{BB962C8B-B14F-4D97-AF65-F5344CB8AC3E}">
        <p14:creationId xmlns:p14="http://schemas.microsoft.com/office/powerpoint/2010/main" val="42155759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C051D-46E3-AD59-220A-F46AE028C2E8}"/>
              </a:ext>
            </a:extLst>
          </p:cNvPr>
          <p:cNvSpPr>
            <a:spLocks noGrp="1"/>
          </p:cNvSpPr>
          <p:nvPr>
            <p:ph type="title"/>
          </p:nvPr>
        </p:nvSpPr>
        <p:spPr/>
        <p:txBody>
          <a:bodyPr/>
          <a:lstStyle/>
          <a:p>
            <a:r>
              <a:rPr lang="en-US" dirty="0"/>
              <a:t>Nausea and/or Vomiting Updates 2026</a:t>
            </a:r>
          </a:p>
        </p:txBody>
      </p:sp>
      <p:sp>
        <p:nvSpPr>
          <p:cNvPr id="3" name="Content Placeholder 2">
            <a:extLst>
              <a:ext uri="{FF2B5EF4-FFF2-40B4-BE49-F238E27FC236}">
                <a16:creationId xmlns:a16="http://schemas.microsoft.com/office/drawing/2014/main" id="{B2E2B2A7-209D-31B6-8036-897BE14C90D0}"/>
              </a:ext>
            </a:extLst>
          </p:cNvPr>
          <p:cNvSpPr>
            <a:spLocks noGrp="1"/>
          </p:cNvSpPr>
          <p:nvPr>
            <p:ph idx="1"/>
          </p:nvPr>
        </p:nvSpPr>
        <p:spPr/>
        <p:txBody>
          <a:bodyPr/>
          <a:lstStyle/>
          <a:p>
            <a:r>
              <a:rPr lang="en-US" dirty="0">
                <a:solidFill>
                  <a:srgbClr val="FF0000"/>
                </a:solidFill>
              </a:rPr>
              <a:t>New for 2026 </a:t>
            </a:r>
            <a:r>
              <a:rPr lang="en-US" dirty="0"/>
              <a:t>- the Advanced EMT may administer Ondansetron 4mg ODT/PO, IV or IM and may repeat once in 10 minutes in the Adult protocol</a:t>
            </a:r>
          </a:p>
          <a:p>
            <a:r>
              <a:rPr lang="en-US" dirty="0">
                <a:solidFill>
                  <a:srgbClr val="FF0000"/>
                </a:solidFill>
              </a:rPr>
              <a:t>New for 2026 </a:t>
            </a:r>
            <a:r>
              <a:rPr lang="en-US" dirty="0"/>
              <a:t>- in Pediatric patients the Advanced EMT may administer Ondansetron 2mg IM if patient &lt; 25 kg or Ondansetron 4mg IM/IV or 4mg ODT/PO if patient &gt; 25 kg</a:t>
            </a:r>
          </a:p>
        </p:txBody>
      </p:sp>
    </p:spTree>
    <p:extLst>
      <p:ext uri="{BB962C8B-B14F-4D97-AF65-F5344CB8AC3E}">
        <p14:creationId xmlns:p14="http://schemas.microsoft.com/office/powerpoint/2010/main" val="1275580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424D8-5689-212B-42C8-C33D801B281E}"/>
              </a:ext>
            </a:extLst>
          </p:cNvPr>
          <p:cNvSpPr>
            <a:spLocks noGrp="1"/>
          </p:cNvSpPr>
          <p:nvPr>
            <p:ph type="title"/>
          </p:nvPr>
        </p:nvSpPr>
        <p:spPr/>
        <p:txBody>
          <a:bodyPr/>
          <a:lstStyle/>
          <a:p>
            <a:r>
              <a:rPr lang="en-US" dirty="0"/>
              <a:t>New Obstetrics Protocols 2026</a:t>
            </a:r>
          </a:p>
        </p:txBody>
      </p:sp>
      <p:sp>
        <p:nvSpPr>
          <p:cNvPr id="3" name="Content Placeholder 2">
            <a:extLst>
              <a:ext uri="{FF2B5EF4-FFF2-40B4-BE49-F238E27FC236}">
                <a16:creationId xmlns:a16="http://schemas.microsoft.com/office/drawing/2014/main" id="{937C8624-B327-4076-9C09-6A8DC6DCEFCD}"/>
              </a:ext>
            </a:extLst>
          </p:cNvPr>
          <p:cNvSpPr>
            <a:spLocks noGrp="1"/>
          </p:cNvSpPr>
          <p:nvPr>
            <p:ph idx="1"/>
          </p:nvPr>
        </p:nvSpPr>
        <p:spPr/>
        <p:txBody>
          <a:bodyPr>
            <a:normAutofit lnSpcReduction="10000"/>
          </a:bodyPr>
          <a:lstStyle/>
          <a:p>
            <a:r>
              <a:rPr lang="en-US" dirty="0">
                <a:solidFill>
                  <a:srgbClr val="FF0000"/>
                </a:solidFill>
              </a:rPr>
              <a:t>New for 2026 </a:t>
            </a:r>
            <a:r>
              <a:rPr lang="en-US" dirty="0"/>
              <a:t>is the New York State Collaborative Protocols Obstetrics section</a:t>
            </a:r>
          </a:p>
          <a:p>
            <a:r>
              <a:rPr lang="en-US" dirty="0">
                <a:solidFill>
                  <a:srgbClr val="FF0000"/>
                </a:solidFill>
              </a:rPr>
              <a:t>Obstetrics: Pre-Eclampsia and Eclampsia </a:t>
            </a:r>
            <a:r>
              <a:rPr lang="en-US" dirty="0"/>
              <a:t>is a new protocol</a:t>
            </a:r>
          </a:p>
          <a:p>
            <a:r>
              <a:rPr lang="en-US" dirty="0"/>
              <a:t>Obstetrics: Preterm Labor 24 – 37 weeks was renamed for 2026</a:t>
            </a:r>
          </a:p>
          <a:p>
            <a:r>
              <a:rPr lang="en-US" dirty="0"/>
              <a:t>Obstetrics: Childbirth was renamed for 2026</a:t>
            </a:r>
          </a:p>
          <a:p>
            <a:r>
              <a:rPr lang="en-US" dirty="0"/>
              <a:t>Obstetrics: Newborn/Neonatal Care was renamed and updated to be consistent with the American Heart Association 2025 guidelines</a:t>
            </a:r>
          </a:p>
          <a:p>
            <a:r>
              <a:rPr lang="en-US" dirty="0">
                <a:solidFill>
                  <a:srgbClr val="FF0000"/>
                </a:solidFill>
              </a:rPr>
              <a:t>Obstetrics: Hemorrhagic Shock </a:t>
            </a:r>
            <a:r>
              <a:rPr lang="en-US" dirty="0"/>
              <a:t>is a new protocol for post-partum hemorrhage</a:t>
            </a:r>
          </a:p>
        </p:txBody>
      </p:sp>
    </p:spTree>
    <p:extLst>
      <p:ext uri="{BB962C8B-B14F-4D97-AF65-F5344CB8AC3E}">
        <p14:creationId xmlns:p14="http://schemas.microsoft.com/office/powerpoint/2010/main" val="35172182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CC488-15D4-1340-8B71-41A30606EDE7}"/>
              </a:ext>
            </a:extLst>
          </p:cNvPr>
          <p:cNvSpPr>
            <a:spLocks noGrp="1"/>
          </p:cNvSpPr>
          <p:nvPr>
            <p:ph type="title"/>
          </p:nvPr>
        </p:nvSpPr>
        <p:spPr/>
        <p:txBody>
          <a:bodyPr/>
          <a:lstStyle/>
          <a:p>
            <a:r>
              <a:rPr lang="en-US" dirty="0"/>
              <a:t>Obstetrics: Pre-Eclampsia and Eclampsia</a:t>
            </a:r>
          </a:p>
        </p:txBody>
      </p:sp>
      <p:sp>
        <p:nvSpPr>
          <p:cNvPr id="3" name="Content Placeholder 2">
            <a:extLst>
              <a:ext uri="{FF2B5EF4-FFF2-40B4-BE49-F238E27FC236}">
                <a16:creationId xmlns:a16="http://schemas.microsoft.com/office/drawing/2014/main" id="{00364874-DCE6-AD8E-7D46-56654BC6864D}"/>
              </a:ext>
            </a:extLst>
          </p:cNvPr>
          <p:cNvSpPr>
            <a:spLocks noGrp="1"/>
          </p:cNvSpPr>
          <p:nvPr>
            <p:ph idx="1"/>
          </p:nvPr>
        </p:nvSpPr>
        <p:spPr>
          <a:xfrm>
            <a:off x="434898" y="2274850"/>
            <a:ext cx="9970796" cy="4449336"/>
          </a:xfrm>
        </p:spPr>
        <p:txBody>
          <a:bodyPr>
            <a:normAutofit fontScale="70000" lnSpcReduction="20000"/>
          </a:bodyPr>
          <a:lstStyle/>
          <a:p>
            <a:r>
              <a:rPr lang="en-US" dirty="0">
                <a:solidFill>
                  <a:srgbClr val="FF0000"/>
                </a:solidFill>
              </a:rPr>
              <a:t>New for 2026</a:t>
            </a:r>
          </a:p>
          <a:p>
            <a:r>
              <a:rPr lang="en-US" dirty="0"/>
              <a:t>States that Pre-Eclampsia should be considered for the pregnant patient (unknown or &gt; 20 weeks gestation) with an elevated blood pressure SBP &gt; 160 mmHg or DBP &gt; 110 mmHg and this also applies to women up to 6 weeks post-partum</a:t>
            </a:r>
          </a:p>
          <a:p>
            <a:r>
              <a:rPr lang="en-US" dirty="0"/>
              <a:t>States that Pre-Eclampsia should be considered for the pregnant patient with an elevated blood pressure SBP 140 – 159 mmHg or DBP 90 – 109 mm Hg and with symptoms of severe headache, blurred vision, right upper quadrant or epigastric abdominal pain – these are the most common symptoms of women with pre-eclampsia</a:t>
            </a:r>
          </a:p>
          <a:p>
            <a:r>
              <a:rPr lang="en-US" dirty="0"/>
              <a:t>States that Eclampsia is defined as seizure activity during pregnancy or up to 6 weeks post-partum – in the absence of other causative conditions such as hypoglycemia or drug/alcohol withdrawal – and in pregnant patients not previously known to have a seizure disorder</a:t>
            </a:r>
          </a:p>
          <a:p>
            <a:r>
              <a:rPr lang="en-US" dirty="0"/>
              <a:t>The EMT-CC and Paramedic may administer Magnesium 4 grams in 100mL IV over 20 minutes</a:t>
            </a:r>
          </a:p>
          <a:p>
            <a:r>
              <a:rPr lang="en-US" dirty="0"/>
              <a:t>Suffolk County Medical Control is available at all times for guidance or for any unclear situations </a:t>
            </a:r>
          </a:p>
          <a:p>
            <a:r>
              <a:rPr lang="en-US" dirty="0"/>
              <a:t>Transport all patients with suspected Pre-Eclampsia and Eclampsia to a hospital with OBGYN services – see the Suffolk County REMAC BLS and ALS Policy Manual – Appendix B  </a:t>
            </a:r>
          </a:p>
          <a:p>
            <a:r>
              <a:rPr lang="en-US" dirty="0"/>
              <a:t>Please make an advance radio notification to the receiving facility for these patients as they are critical patients</a:t>
            </a:r>
          </a:p>
        </p:txBody>
      </p:sp>
    </p:spTree>
    <p:extLst>
      <p:ext uri="{BB962C8B-B14F-4D97-AF65-F5344CB8AC3E}">
        <p14:creationId xmlns:p14="http://schemas.microsoft.com/office/powerpoint/2010/main" val="33221713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5FBE3-EC71-143E-79DE-15B63C60EAAA}"/>
              </a:ext>
            </a:extLst>
          </p:cNvPr>
          <p:cNvSpPr>
            <a:spLocks noGrp="1"/>
          </p:cNvSpPr>
          <p:nvPr>
            <p:ph type="title"/>
          </p:nvPr>
        </p:nvSpPr>
        <p:spPr/>
        <p:txBody>
          <a:bodyPr/>
          <a:lstStyle/>
          <a:p>
            <a:r>
              <a:rPr lang="en-US" dirty="0"/>
              <a:t>Pre-Eclampsia</a:t>
            </a:r>
          </a:p>
        </p:txBody>
      </p:sp>
      <p:sp>
        <p:nvSpPr>
          <p:cNvPr id="3" name="Content Placeholder 2">
            <a:extLst>
              <a:ext uri="{FF2B5EF4-FFF2-40B4-BE49-F238E27FC236}">
                <a16:creationId xmlns:a16="http://schemas.microsoft.com/office/drawing/2014/main" id="{9DA75B5A-3D23-5147-5095-89DA258EE1FE}"/>
              </a:ext>
            </a:extLst>
          </p:cNvPr>
          <p:cNvSpPr>
            <a:spLocks noGrp="1"/>
          </p:cNvSpPr>
          <p:nvPr>
            <p:ph idx="1"/>
          </p:nvPr>
        </p:nvSpPr>
        <p:spPr>
          <a:xfrm>
            <a:off x="512957" y="2207942"/>
            <a:ext cx="10883590" cy="4393580"/>
          </a:xfrm>
        </p:spPr>
        <p:txBody>
          <a:bodyPr>
            <a:normAutofit fontScale="62500" lnSpcReduction="20000"/>
          </a:bodyPr>
          <a:lstStyle/>
          <a:p>
            <a:r>
              <a:rPr lang="en-US" dirty="0"/>
              <a:t>Pre-Eclampsia is a serious pregnancy complication that is marked by elevated blood pressure after 20 weeks gestation </a:t>
            </a:r>
          </a:p>
          <a:p>
            <a:r>
              <a:rPr lang="en-US" dirty="0"/>
              <a:t>It may occur up to 6 weeks post-partum as well</a:t>
            </a:r>
          </a:p>
          <a:p>
            <a:r>
              <a:rPr lang="en-US" dirty="0"/>
              <a:t>Pre-Eclampsia occurs in approximately 5 - 8 % of all pregnancies in the United States and can lead to serious pregnancy complications for both mother and baby</a:t>
            </a:r>
          </a:p>
          <a:p>
            <a:r>
              <a:rPr lang="en-US" dirty="0"/>
              <a:t>It is more common in first-time pregnancies, in pregnant women younger than age 20 or over age 35, in a woman who has had pre-eclampsia in a previous pregnancy, a family history of pre-eclampsia and in twin and triplet pregnancies</a:t>
            </a:r>
          </a:p>
          <a:p>
            <a:r>
              <a:rPr lang="en-US" dirty="0"/>
              <a:t>Pre-Eclampsia may have associated symptoms of headache, chest discomfort, shortness of breath, blurred vision, vomiting and confusion as a result of the severe blood pressure elevation </a:t>
            </a:r>
          </a:p>
          <a:p>
            <a:r>
              <a:rPr lang="en-US" dirty="0"/>
              <a:t>Pre-Eclampsia can lead to the development of seizures, trouble with low platelet levels and hemolysis, liver dysfunction and kidney failure</a:t>
            </a:r>
          </a:p>
          <a:p>
            <a:r>
              <a:rPr lang="en-US" dirty="0"/>
              <a:t>Normally a woman’s blood pressure decreases in pregnancy and should be less than 120/80 mmHg</a:t>
            </a:r>
          </a:p>
          <a:p>
            <a:r>
              <a:rPr lang="en-US" dirty="0"/>
              <a:t>A systolic blood pressure over 140 mmHg or a diastolic blood pressure over 90 mmHg is highly unusual in pregnancy and may represent pre-eclampsia if accompanied by symptoms as listed above</a:t>
            </a:r>
          </a:p>
          <a:p>
            <a:pPr lvl="1"/>
            <a:r>
              <a:rPr lang="en-US" dirty="0"/>
              <a:t>The new EMS Protocol allows the EMT-CC and the Paramedic to administer Magnesium 4 grams IV in 100 mL NS over 20 minutes </a:t>
            </a:r>
          </a:p>
          <a:p>
            <a:r>
              <a:rPr lang="en-US" dirty="0"/>
              <a:t>A systolic blood pressure over 160 mmHg or a diastolic blood pressure over 110 mm Hg should be treated with Magnesium even in the absence of symptoms - unless the patient is known to have hypertension at baseline (when not pregnant) and she is currently under treatment with anti-hypertensive medication</a:t>
            </a:r>
          </a:p>
          <a:p>
            <a:pPr lvl="1"/>
            <a:r>
              <a:rPr lang="en-US" dirty="0"/>
              <a:t>Contact with Suffolk County Medical Control is advised in any unclear situations </a:t>
            </a:r>
          </a:p>
        </p:txBody>
      </p:sp>
    </p:spTree>
    <p:extLst>
      <p:ext uri="{BB962C8B-B14F-4D97-AF65-F5344CB8AC3E}">
        <p14:creationId xmlns:p14="http://schemas.microsoft.com/office/powerpoint/2010/main" val="8231144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07DB1-A503-8B20-1384-8C820B17F1F9}"/>
              </a:ext>
            </a:extLst>
          </p:cNvPr>
          <p:cNvSpPr>
            <a:spLocks noGrp="1"/>
          </p:cNvSpPr>
          <p:nvPr>
            <p:ph type="title"/>
          </p:nvPr>
        </p:nvSpPr>
        <p:spPr/>
        <p:txBody>
          <a:bodyPr/>
          <a:lstStyle/>
          <a:p>
            <a:r>
              <a:rPr lang="en-US" dirty="0"/>
              <a:t>Magnesium</a:t>
            </a:r>
          </a:p>
        </p:txBody>
      </p:sp>
      <p:sp>
        <p:nvSpPr>
          <p:cNvPr id="3" name="Content Placeholder 2">
            <a:extLst>
              <a:ext uri="{FF2B5EF4-FFF2-40B4-BE49-F238E27FC236}">
                <a16:creationId xmlns:a16="http://schemas.microsoft.com/office/drawing/2014/main" id="{C8A9778A-B91C-0FFA-013C-972371AD611B}"/>
              </a:ext>
            </a:extLst>
          </p:cNvPr>
          <p:cNvSpPr>
            <a:spLocks noGrp="1"/>
          </p:cNvSpPr>
          <p:nvPr>
            <p:ph idx="1"/>
          </p:nvPr>
        </p:nvSpPr>
        <p:spPr/>
        <p:txBody>
          <a:bodyPr>
            <a:normAutofit fontScale="62500" lnSpcReduction="20000"/>
          </a:bodyPr>
          <a:lstStyle/>
          <a:p>
            <a:r>
              <a:rPr lang="en-US" dirty="0"/>
              <a:t>Magnesium acts as a calcium-channel blocker</a:t>
            </a:r>
          </a:p>
          <a:p>
            <a:r>
              <a:rPr lang="en-US" dirty="0"/>
              <a:t>It effects calcium channels in the heart, brain, lungs, blood vessels and muscles</a:t>
            </a:r>
          </a:p>
          <a:p>
            <a:r>
              <a:rPr lang="en-US" dirty="0"/>
              <a:t>Cardiac effects include slowing the heart rate and in the treatment of tachyarrhythmias</a:t>
            </a:r>
          </a:p>
          <a:p>
            <a:pPr lvl="1"/>
            <a:r>
              <a:rPr lang="en-US" dirty="0"/>
              <a:t>Magnesium is one of the medications in the wide complex tachycardia protocol and in the cardiac arrest – v fib/pulseless v tach protocol</a:t>
            </a:r>
          </a:p>
          <a:p>
            <a:r>
              <a:rPr lang="en-US" dirty="0"/>
              <a:t>Lung effects include relaxing bronchiole smooth muscles and relieving bronchospasm </a:t>
            </a:r>
          </a:p>
          <a:p>
            <a:pPr lvl="1"/>
            <a:r>
              <a:rPr lang="en-US" dirty="0"/>
              <a:t>Magnesium is part of the management of asthma and is in the Difficulty Breathing protocols for adult and pediatric patients</a:t>
            </a:r>
          </a:p>
          <a:p>
            <a:r>
              <a:rPr lang="en-US" dirty="0"/>
              <a:t>CNS effects include decreasing overactive signals to relax the patient and protect from and treat seizure activity</a:t>
            </a:r>
          </a:p>
          <a:p>
            <a:r>
              <a:rPr lang="en-US" dirty="0"/>
              <a:t>Blood Vessel effects include relaxing the smooth muscle to lower resistance and lower blood pressure</a:t>
            </a:r>
          </a:p>
          <a:p>
            <a:r>
              <a:rPr lang="en-US" dirty="0"/>
              <a:t>Muscle effects include relaxing the uterus and reducing the strength and frequency of uterine contractions to help slow the progression of labor</a:t>
            </a:r>
          </a:p>
          <a:p>
            <a:r>
              <a:rPr lang="en-US" dirty="0"/>
              <a:t>Magnesium has been used for many years in the treatment of pre-eclampsia by hospitals and now is being used in EMS in several US States including New York -- new for 2026</a:t>
            </a:r>
          </a:p>
          <a:p>
            <a:endParaRPr lang="en-US" dirty="0"/>
          </a:p>
        </p:txBody>
      </p:sp>
    </p:spTree>
    <p:extLst>
      <p:ext uri="{BB962C8B-B14F-4D97-AF65-F5344CB8AC3E}">
        <p14:creationId xmlns:p14="http://schemas.microsoft.com/office/powerpoint/2010/main" val="21796992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992A3-F15E-BAA6-BAD6-EB52CC834ABC}"/>
              </a:ext>
            </a:extLst>
          </p:cNvPr>
          <p:cNvSpPr>
            <a:spLocks noGrp="1"/>
          </p:cNvSpPr>
          <p:nvPr>
            <p:ph type="title"/>
          </p:nvPr>
        </p:nvSpPr>
        <p:spPr/>
        <p:txBody>
          <a:bodyPr/>
          <a:lstStyle/>
          <a:p>
            <a:r>
              <a:rPr lang="en-US" dirty="0"/>
              <a:t>Eclampsia</a:t>
            </a:r>
          </a:p>
        </p:txBody>
      </p:sp>
      <p:sp>
        <p:nvSpPr>
          <p:cNvPr id="3" name="Content Placeholder 2">
            <a:extLst>
              <a:ext uri="{FF2B5EF4-FFF2-40B4-BE49-F238E27FC236}">
                <a16:creationId xmlns:a16="http://schemas.microsoft.com/office/drawing/2014/main" id="{E83378B0-1DD7-7CB3-9F31-7CBA4454094E}"/>
              </a:ext>
            </a:extLst>
          </p:cNvPr>
          <p:cNvSpPr>
            <a:spLocks noGrp="1"/>
          </p:cNvSpPr>
          <p:nvPr>
            <p:ph idx="1"/>
          </p:nvPr>
        </p:nvSpPr>
        <p:spPr>
          <a:xfrm>
            <a:off x="680321" y="2107580"/>
            <a:ext cx="9613861" cy="4527395"/>
          </a:xfrm>
        </p:spPr>
        <p:txBody>
          <a:bodyPr>
            <a:normAutofit fontScale="70000" lnSpcReduction="20000"/>
          </a:bodyPr>
          <a:lstStyle/>
          <a:p>
            <a:r>
              <a:rPr lang="en-US" dirty="0"/>
              <a:t>Eclampsia is a state of pre-eclampsia complicated by seizure activity</a:t>
            </a:r>
          </a:p>
          <a:p>
            <a:r>
              <a:rPr lang="en-US" dirty="0"/>
              <a:t>The seizure activity is not related to another medical cause such as hypoxia or hypoglycemia or drug/alcohol withdrawal </a:t>
            </a:r>
          </a:p>
          <a:p>
            <a:r>
              <a:rPr lang="en-US" dirty="0"/>
              <a:t>It is a serious and life-threatening emergency that can cause maternal stroke, heart failure and death</a:t>
            </a:r>
          </a:p>
          <a:p>
            <a:r>
              <a:rPr lang="en-US" dirty="0"/>
              <a:t>It occurs in less than 5% of women with pre-eclampsia</a:t>
            </a:r>
          </a:p>
          <a:p>
            <a:r>
              <a:rPr lang="en-US" dirty="0"/>
              <a:t>Eclampsia is a serious life-threatening emergency for the baby as well </a:t>
            </a:r>
          </a:p>
          <a:p>
            <a:r>
              <a:rPr lang="en-US" dirty="0"/>
              <a:t>Eclampsia may occur in pregnancy greater than 20 weeks gestation or up to 6 weeks post-partum</a:t>
            </a:r>
          </a:p>
          <a:p>
            <a:r>
              <a:rPr lang="en-US" dirty="0"/>
              <a:t>EMS providers should </a:t>
            </a:r>
            <a:r>
              <a:rPr lang="en-US" dirty="0">
                <a:solidFill>
                  <a:srgbClr val="FF0000"/>
                </a:solidFill>
              </a:rPr>
              <a:t>treat the seizure first </a:t>
            </a:r>
            <a:r>
              <a:rPr lang="en-US" dirty="0"/>
              <a:t>with Midazolam 10mg IM or IN or 5mg IV or IO – repeat dosing in 5 minutes if seizure activity continues</a:t>
            </a:r>
          </a:p>
          <a:p>
            <a:r>
              <a:rPr lang="en-US" dirty="0"/>
              <a:t>After the seizure is controlled, then administer Magnesium 4 grams IV or IO</a:t>
            </a:r>
          </a:p>
          <a:p>
            <a:r>
              <a:rPr lang="en-US" dirty="0"/>
              <a:t>Address any airway and ventilation concerns, recheck the vital signs every 5 minutes and make an advanced notification to the receiving hospital as these are critical patients</a:t>
            </a:r>
          </a:p>
          <a:p>
            <a:r>
              <a:rPr lang="en-US" dirty="0"/>
              <a:t>All pregnant patients with either pre-eclampsia or eclampsia should be transported to a receiving hospital that has OBGYN services</a:t>
            </a:r>
          </a:p>
          <a:p>
            <a:pPr lvl="1"/>
            <a:r>
              <a:rPr lang="en-US" dirty="0"/>
              <a:t>Contact with Suffolk County Medical Control is advised in any unclear situations or if the transport time to a hospital with OBGYN services is estimated to be longer than 30 minutes</a:t>
            </a:r>
          </a:p>
        </p:txBody>
      </p:sp>
    </p:spTree>
    <p:extLst>
      <p:ext uri="{BB962C8B-B14F-4D97-AF65-F5344CB8AC3E}">
        <p14:creationId xmlns:p14="http://schemas.microsoft.com/office/powerpoint/2010/main" val="13991551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80E23-90BF-7377-628C-D61C4F761473}"/>
              </a:ext>
            </a:extLst>
          </p:cNvPr>
          <p:cNvSpPr>
            <a:spLocks noGrp="1"/>
          </p:cNvSpPr>
          <p:nvPr>
            <p:ph type="title"/>
          </p:nvPr>
        </p:nvSpPr>
        <p:spPr/>
        <p:txBody>
          <a:bodyPr/>
          <a:lstStyle/>
          <a:p>
            <a:r>
              <a:rPr lang="en-US" dirty="0"/>
              <a:t>Obstetrics: Hemorrhagic Shock</a:t>
            </a:r>
          </a:p>
        </p:txBody>
      </p:sp>
      <p:sp>
        <p:nvSpPr>
          <p:cNvPr id="3" name="Content Placeholder 2">
            <a:extLst>
              <a:ext uri="{FF2B5EF4-FFF2-40B4-BE49-F238E27FC236}">
                <a16:creationId xmlns:a16="http://schemas.microsoft.com/office/drawing/2014/main" id="{D977277C-EDF3-6E4A-DE04-E708110909A6}"/>
              </a:ext>
            </a:extLst>
          </p:cNvPr>
          <p:cNvSpPr>
            <a:spLocks noGrp="1"/>
          </p:cNvSpPr>
          <p:nvPr>
            <p:ph idx="1"/>
          </p:nvPr>
        </p:nvSpPr>
        <p:spPr>
          <a:xfrm>
            <a:off x="356839" y="2341756"/>
            <a:ext cx="11028556" cy="4371277"/>
          </a:xfrm>
        </p:spPr>
        <p:txBody>
          <a:bodyPr>
            <a:normAutofit fontScale="70000" lnSpcReduction="20000"/>
          </a:bodyPr>
          <a:lstStyle/>
          <a:p>
            <a:r>
              <a:rPr lang="en-US" dirty="0">
                <a:solidFill>
                  <a:srgbClr val="FF0000"/>
                </a:solidFill>
              </a:rPr>
              <a:t>New for 2026</a:t>
            </a:r>
          </a:p>
          <a:p>
            <a:r>
              <a:rPr lang="en-US" dirty="0"/>
              <a:t>For management of excessive bleeding (&gt; 1 Liter) up to 24 hours </a:t>
            </a:r>
            <a:r>
              <a:rPr lang="en-US" dirty="0">
                <a:solidFill>
                  <a:srgbClr val="FF0000"/>
                </a:solidFill>
              </a:rPr>
              <a:t>after delivery</a:t>
            </a:r>
          </a:p>
          <a:p>
            <a:r>
              <a:rPr lang="en-US" dirty="0"/>
              <a:t>For the Advanced EMT and the EMT-CC </a:t>
            </a:r>
          </a:p>
          <a:p>
            <a:pPr lvl="1"/>
            <a:r>
              <a:rPr lang="en-US" dirty="0"/>
              <a:t>If SBP &lt; 100 mmHg or MAP &lt; 65 mmHg – establish IV access and administer IV Normal Saline 500 mL bolus, may repeat up to 2 Liters if lug sounds remain clear </a:t>
            </a:r>
          </a:p>
          <a:p>
            <a:r>
              <a:rPr lang="en-US" dirty="0"/>
              <a:t>For the Paramedic - administer Oxytocin 10 units IM or 10 units IV followed by 20 units placed in 1 Liter Normal Saline and given wide open </a:t>
            </a:r>
          </a:p>
          <a:p>
            <a:pPr lvl="1"/>
            <a:r>
              <a:rPr lang="en-US" dirty="0"/>
              <a:t>Oxytocin is an EMS Agency option “if equipped and trained” to control hemorrhage</a:t>
            </a:r>
          </a:p>
          <a:p>
            <a:pPr lvl="1"/>
            <a:r>
              <a:rPr lang="en-US" dirty="0">
                <a:solidFill>
                  <a:srgbClr val="FF0000"/>
                </a:solidFill>
              </a:rPr>
              <a:t>Oxytocin</a:t>
            </a:r>
            <a:r>
              <a:rPr lang="en-US" dirty="0"/>
              <a:t> is supplied as a liquid vial 10 units/mL and the Paramedic would need to use 3 vials – the first 10 units given as an IV push and then 20 units placed in 1 Liter of Normal Saline and hung wide open</a:t>
            </a:r>
          </a:p>
          <a:p>
            <a:pPr lvl="1"/>
            <a:r>
              <a:rPr lang="en-US" dirty="0"/>
              <a:t>If the patient has a SBP &lt; 100 mmHg or MAP &lt; 65 mmHg also administer </a:t>
            </a:r>
            <a:r>
              <a:rPr lang="en-US" dirty="0">
                <a:solidFill>
                  <a:srgbClr val="FF0000"/>
                </a:solidFill>
              </a:rPr>
              <a:t>Tranexamic Acid 1 gram </a:t>
            </a:r>
            <a:r>
              <a:rPr lang="en-US" dirty="0"/>
              <a:t>in 100 mL over 10 minutes in a second IV line </a:t>
            </a:r>
          </a:p>
          <a:p>
            <a:pPr lvl="1"/>
            <a:r>
              <a:rPr lang="en-US" dirty="0"/>
              <a:t>Tranexamic Acid is an EMS Agency option “if equipped and trained” and under the Obstetric hemorrhage protocol is a different dose than the Shock – Adult: Hemorrhagic Shock protocol dose</a:t>
            </a:r>
          </a:p>
          <a:p>
            <a:pPr lvl="1"/>
            <a:r>
              <a:rPr lang="en-US" dirty="0"/>
              <a:t>Also, the pre-hospital administration of blood products is authorized under this protocol as well as the Shock – Adult: Hemorrhagic Shock protocol</a:t>
            </a:r>
          </a:p>
          <a:p>
            <a:pPr lvl="2"/>
            <a:r>
              <a:rPr lang="en-US" dirty="0"/>
              <a:t>Currently Suffolk County REMAC and the NYS DOH have authorized pre-hospital Blood Administration by the Stony Brook University Hospital EMS Flight Paramedics and by no other EMS agencies in Suffolk County at this time</a:t>
            </a:r>
          </a:p>
          <a:p>
            <a:r>
              <a:rPr lang="en-US" dirty="0"/>
              <a:t>All Obstetrics patients in hemorrhagic shock should be transported to a hospital with OBGYN services and please make an advanced notification to the receiving hospital as these are critical patients</a:t>
            </a:r>
          </a:p>
          <a:p>
            <a:endParaRPr lang="en-US" dirty="0"/>
          </a:p>
        </p:txBody>
      </p:sp>
    </p:spTree>
    <p:extLst>
      <p:ext uri="{BB962C8B-B14F-4D97-AF65-F5344CB8AC3E}">
        <p14:creationId xmlns:p14="http://schemas.microsoft.com/office/powerpoint/2010/main" val="37213038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05898-DBC5-1315-51E3-DA5D2BFCE966}"/>
              </a:ext>
            </a:extLst>
          </p:cNvPr>
          <p:cNvSpPr>
            <a:spLocks noGrp="1"/>
          </p:cNvSpPr>
          <p:nvPr>
            <p:ph type="title"/>
          </p:nvPr>
        </p:nvSpPr>
        <p:spPr/>
        <p:txBody>
          <a:bodyPr/>
          <a:lstStyle/>
          <a:p>
            <a:r>
              <a:rPr lang="en-US" dirty="0"/>
              <a:t>Suffolk County Hospitals with OBGYN Services</a:t>
            </a:r>
          </a:p>
        </p:txBody>
      </p:sp>
      <p:sp>
        <p:nvSpPr>
          <p:cNvPr id="3" name="Content Placeholder 2">
            <a:extLst>
              <a:ext uri="{FF2B5EF4-FFF2-40B4-BE49-F238E27FC236}">
                <a16:creationId xmlns:a16="http://schemas.microsoft.com/office/drawing/2014/main" id="{4BAD5F37-BF10-4414-CAC6-8624AF2757A5}"/>
              </a:ext>
            </a:extLst>
          </p:cNvPr>
          <p:cNvSpPr>
            <a:spLocks noGrp="1"/>
          </p:cNvSpPr>
          <p:nvPr>
            <p:ph idx="1"/>
          </p:nvPr>
        </p:nvSpPr>
        <p:spPr/>
        <p:txBody>
          <a:bodyPr/>
          <a:lstStyle/>
          <a:p>
            <a:r>
              <a:rPr lang="en-US" dirty="0"/>
              <a:t>Good Samaritan University Hospital</a:t>
            </a:r>
          </a:p>
          <a:p>
            <a:r>
              <a:rPr lang="en-US" dirty="0"/>
              <a:t>Huntington Hospital</a:t>
            </a:r>
          </a:p>
          <a:p>
            <a:r>
              <a:rPr lang="en-US" dirty="0"/>
              <a:t>Peconic Bay Medical Center</a:t>
            </a:r>
          </a:p>
          <a:p>
            <a:r>
              <a:rPr lang="en-US" dirty="0"/>
              <a:t>South Shore University Hospital</a:t>
            </a:r>
          </a:p>
          <a:p>
            <a:r>
              <a:rPr lang="en-US" dirty="0"/>
              <a:t>St. Charles Hospital</a:t>
            </a:r>
          </a:p>
          <a:p>
            <a:r>
              <a:rPr lang="en-US" dirty="0"/>
              <a:t>Stony Brook Southampton Hospital</a:t>
            </a:r>
          </a:p>
          <a:p>
            <a:r>
              <a:rPr lang="en-US" dirty="0"/>
              <a:t>Stony Brook University Hospital</a:t>
            </a:r>
          </a:p>
          <a:p>
            <a:endParaRPr lang="en-US" dirty="0"/>
          </a:p>
        </p:txBody>
      </p:sp>
    </p:spTree>
    <p:extLst>
      <p:ext uri="{BB962C8B-B14F-4D97-AF65-F5344CB8AC3E}">
        <p14:creationId xmlns:p14="http://schemas.microsoft.com/office/powerpoint/2010/main" val="7651007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9BE9B-944D-471D-87B7-A867550AAFC4}"/>
              </a:ext>
            </a:extLst>
          </p:cNvPr>
          <p:cNvSpPr>
            <a:spLocks noGrp="1"/>
          </p:cNvSpPr>
          <p:nvPr>
            <p:ph type="title"/>
          </p:nvPr>
        </p:nvSpPr>
        <p:spPr/>
        <p:txBody>
          <a:bodyPr/>
          <a:lstStyle/>
          <a:p>
            <a:r>
              <a:rPr lang="en-US" dirty="0"/>
              <a:t>What is Oxytocin?</a:t>
            </a:r>
          </a:p>
        </p:txBody>
      </p:sp>
      <p:sp>
        <p:nvSpPr>
          <p:cNvPr id="3" name="Content Placeholder 2">
            <a:extLst>
              <a:ext uri="{FF2B5EF4-FFF2-40B4-BE49-F238E27FC236}">
                <a16:creationId xmlns:a16="http://schemas.microsoft.com/office/drawing/2014/main" id="{A27784B6-A80A-3CA9-524B-C1C681FC9493}"/>
              </a:ext>
            </a:extLst>
          </p:cNvPr>
          <p:cNvSpPr>
            <a:spLocks noGrp="1"/>
          </p:cNvSpPr>
          <p:nvPr>
            <p:ph idx="1"/>
          </p:nvPr>
        </p:nvSpPr>
        <p:spPr/>
        <p:txBody>
          <a:bodyPr>
            <a:normAutofit fontScale="85000" lnSpcReduction="20000"/>
          </a:bodyPr>
          <a:lstStyle/>
          <a:p>
            <a:r>
              <a:rPr lang="en-US" dirty="0"/>
              <a:t>Oxytocin is a hormone produced by the Hypothalamus and stored and released from the Pituitary Gland</a:t>
            </a:r>
          </a:p>
          <a:p>
            <a:r>
              <a:rPr lang="en-US" dirty="0"/>
              <a:t>Oxytocin causes contraction of the uterus</a:t>
            </a:r>
          </a:p>
          <a:p>
            <a:r>
              <a:rPr lang="en-US" dirty="0"/>
              <a:t>Oxytocin is supplied as a synthetic peptide medication </a:t>
            </a:r>
          </a:p>
          <a:p>
            <a:r>
              <a:rPr lang="en-US" dirty="0"/>
              <a:t>Most medical suppliers dispense Oxytocin as a liquid 10 units/ml in a 1 mL vial</a:t>
            </a:r>
          </a:p>
          <a:p>
            <a:r>
              <a:rPr lang="en-US" dirty="0"/>
              <a:t>By causing uterine contraction Oxytocin has been used for many years in hospitals to control post-partum hemorrhage</a:t>
            </a:r>
          </a:p>
          <a:p>
            <a:r>
              <a:rPr lang="en-US" dirty="0"/>
              <a:t>It is also used in hospitals to start labor and to increase the speed of labor</a:t>
            </a:r>
          </a:p>
          <a:p>
            <a:r>
              <a:rPr lang="en-US" dirty="0"/>
              <a:t>Oxytocin has been used by EMS agencies in several European countries over the last 10 years and has been used here in the United States during inter-facility transports for many years</a:t>
            </a:r>
          </a:p>
          <a:p>
            <a:r>
              <a:rPr lang="en-US" dirty="0"/>
              <a:t>Its use in 911 response by EMS agencies is relatively new </a:t>
            </a:r>
          </a:p>
        </p:txBody>
      </p:sp>
    </p:spTree>
    <p:extLst>
      <p:ext uri="{BB962C8B-B14F-4D97-AF65-F5344CB8AC3E}">
        <p14:creationId xmlns:p14="http://schemas.microsoft.com/office/powerpoint/2010/main" val="28150546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Tranexamic Acid Medication - Review 2025</a:t>
            </a:r>
          </a:p>
        </p:txBody>
      </p:sp>
      <p:sp>
        <p:nvSpPr>
          <p:cNvPr id="3" name="Content Placeholder 2"/>
          <p:cNvSpPr>
            <a:spLocks noGrp="1"/>
          </p:cNvSpPr>
          <p:nvPr>
            <p:ph idx="1"/>
          </p:nvPr>
        </p:nvSpPr>
        <p:spPr>
          <a:xfrm>
            <a:off x="680321" y="2336872"/>
            <a:ext cx="9613861" cy="3840643"/>
          </a:xfrm>
        </p:spPr>
        <p:txBody>
          <a:bodyPr>
            <a:normAutofit fontScale="85000" lnSpcReduction="20000"/>
          </a:bodyPr>
          <a:lstStyle/>
          <a:p>
            <a:r>
              <a:rPr lang="en-US" dirty="0"/>
              <a:t>Shock – Adult: Hemorrhagic Shock Protocol was implemented in 2025</a:t>
            </a:r>
          </a:p>
          <a:p>
            <a:r>
              <a:rPr lang="en-US" dirty="0"/>
              <a:t>If SBP&lt;100 or MAP&lt;65, start an IV, give Normal Saline 500ml bolus of fluid – may repeat up to 2 Liters, goal is SBP &gt;100 and MAP &gt;65 </a:t>
            </a:r>
          </a:p>
          <a:p>
            <a:r>
              <a:rPr lang="en-US" dirty="0" err="1"/>
              <a:t>Tranexamic</a:t>
            </a:r>
            <a:r>
              <a:rPr lang="en-US" dirty="0"/>
              <a:t> Acid 2 grams IV/IO over 10 minutes for the Paramedic only “if equipped and trained”</a:t>
            </a:r>
          </a:p>
          <a:p>
            <a:r>
              <a:rPr lang="en-US" dirty="0"/>
              <a:t>For Traumatic or Obstetric hemorrhage – for the management of post-partum hemorrhage after delivery</a:t>
            </a:r>
          </a:p>
          <a:p>
            <a:r>
              <a:rPr lang="en-US" dirty="0"/>
              <a:t>Do not delay transport to administer </a:t>
            </a:r>
            <a:r>
              <a:rPr lang="en-US" dirty="0" err="1"/>
              <a:t>Tranexamic</a:t>
            </a:r>
            <a:r>
              <a:rPr lang="en-US" dirty="0"/>
              <a:t> Acid</a:t>
            </a:r>
          </a:p>
          <a:p>
            <a:r>
              <a:rPr lang="en-US" dirty="0"/>
              <a:t>Trauma Patients who are in shock meet the Red Criteria for transport to the highest level of Trauma Center available based on the geographic location of the call</a:t>
            </a:r>
          </a:p>
          <a:p>
            <a:r>
              <a:rPr lang="en-US" dirty="0"/>
              <a:t>Obstetric Patients who are in shock should be transported to a local hospital that has OBGYN capabilities</a:t>
            </a:r>
          </a:p>
        </p:txBody>
      </p:sp>
    </p:spTree>
    <p:extLst>
      <p:ext uri="{BB962C8B-B14F-4D97-AF65-F5344CB8AC3E}">
        <p14:creationId xmlns:p14="http://schemas.microsoft.com/office/powerpoint/2010/main" val="4119331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Suffolk County REMAC Policies</a:t>
            </a:r>
          </a:p>
        </p:txBody>
      </p:sp>
      <p:sp>
        <p:nvSpPr>
          <p:cNvPr id="3" name="Content Placeholder 2"/>
          <p:cNvSpPr>
            <a:spLocks noGrp="1"/>
          </p:cNvSpPr>
          <p:nvPr>
            <p:ph idx="1"/>
          </p:nvPr>
        </p:nvSpPr>
        <p:spPr/>
        <p:txBody>
          <a:bodyPr/>
          <a:lstStyle/>
          <a:p>
            <a:r>
              <a:rPr lang="en-US" dirty="0"/>
              <a:t>Please review the updated Suffolk County REMAC BLS and ALS Policy Manual as there have been several recent updates and changes</a:t>
            </a:r>
          </a:p>
          <a:p>
            <a:r>
              <a:rPr lang="en-US" dirty="0"/>
              <a:t>The Suffolk County REMAC BLS and ALS Policy Manual is posted on the </a:t>
            </a:r>
            <a:r>
              <a:rPr lang="en-US" dirty="0" err="1"/>
              <a:t>SuffolkREMSCO</a:t>
            </a:r>
            <a:r>
              <a:rPr lang="en-US" dirty="0"/>
              <a:t> website under the Protocols heading</a:t>
            </a:r>
          </a:p>
        </p:txBody>
      </p:sp>
    </p:spTree>
    <p:extLst>
      <p:ext uri="{BB962C8B-B14F-4D97-AF65-F5344CB8AC3E}">
        <p14:creationId xmlns:p14="http://schemas.microsoft.com/office/powerpoint/2010/main" val="34157715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t>
            </a:r>
            <a:r>
              <a:rPr lang="en-US" dirty="0" err="1"/>
              <a:t>Tranexamic</a:t>
            </a:r>
            <a:r>
              <a:rPr lang="en-US" dirty="0"/>
              <a:t> Acid?</a:t>
            </a:r>
          </a:p>
        </p:txBody>
      </p:sp>
      <p:sp>
        <p:nvSpPr>
          <p:cNvPr id="3" name="Content Placeholder 2"/>
          <p:cNvSpPr>
            <a:spLocks noGrp="1"/>
          </p:cNvSpPr>
          <p:nvPr>
            <p:ph idx="1"/>
          </p:nvPr>
        </p:nvSpPr>
        <p:spPr>
          <a:xfrm>
            <a:off x="680321" y="2336873"/>
            <a:ext cx="9613861" cy="4186590"/>
          </a:xfrm>
        </p:spPr>
        <p:txBody>
          <a:bodyPr>
            <a:normAutofit fontScale="70000" lnSpcReduction="20000"/>
          </a:bodyPr>
          <a:lstStyle/>
          <a:p>
            <a:pPr fontAlgn="base"/>
            <a:r>
              <a:rPr lang="en-US" dirty="0" err="1"/>
              <a:t>Tranexamic</a:t>
            </a:r>
            <a:r>
              <a:rPr lang="en-US" dirty="0"/>
              <a:t> acid is an anti-fibrinolytic medication that reduces bleeding by inhibiting the enzymatic breakdown of blood clots. </a:t>
            </a:r>
            <a:r>
              <a:rPr lang="en-US" dirty="0" err="1"/>
              <a:t>Tranexamic</a:t>
            </a:r>
            <a:r>
              <a:rPr lang="en-US" dirty="0"/>
              <a:t> acid is similar in structure to the amino acid lysine and works by inhibiting the binding of plasminogen to fibrin. </a:t>
            </a:r>
          </a:p>
          <a:p>
            <a:pPr fontAlgn="base"/>
            <a:r>
              <a:rPr lang="en-US" dirty="0"/>
              <a:t>TXA has been widely used in surgical procedures for many years including ENT, oral surgery, orthopedic, cardiac and vascular surgeries. TXA has also been used in the management of gynecologic and post-partum hemorrhage. Military use has shown that TXA has been effective at reducing mortality from traumatic hemorrhage in combat casualties. Research has shown that for TXA to be effective, it must be given as soon as possible (within the first hour of injury) so its use in EMS systems has been developing over the last several years in many regions of the United States. </a:t>
            </a:r>
            <a:br>
              <a:rPr lang="en-US" dirty="0"/>
            </a:br>
            <a:endParaRPr lang="en-US" dirty="0"/>
          </a:p>
          <a:p>
            <a:pPr fontAlgn="base"/>
            <a:r>
              <a:rPr lang="en-US" dirty="0"/>
              <a:t>The New York State Collaborative protocols added Tranexamic Acid to the Medication Formulary in 2022. The Suffolk County REMAC authorized the use of TXA as of July 1, 2025 after a meeting with the regional trauma centers supported its use. In July of 2025,TXA administration for traumatic and obstetric hemorrhagic shock management was added as an EMS agency option. In 2026 there are now 2 separate protocols for hemorrhagic shock and obstetric hemorrhage as the dose of TXA is different. In the trauma patient the dose is 2 grams and for the Obstetric patient the dose is 1 gram. This is an EMS agency option.</a:t>
            </a:r>
          </a:p>
          <a:p>
            <a:pPr fontAlgn="base"/>
            <a:r>
              <a:rPr lang="en-US" dirty="0" err="1"/>
              <a:t>Tranexamic</a:t>
            </a:r>
            <a:r>
              <a:rPr lang="en-US" dirty="0"/>
              <a:t> Acid is inexpensive and is stored at room temperature. It does not require refrigeration or reconstitution and is readily available for supply in liquid form. </a:t>
            </a:r>
          </a:p>
          <a:p>
            <a:pPr marL="0" indent="0" fontAlgn="base">
              <a:buNone/>
            </a:pPr>
            <a:endParaRPr lang="en-US" dirty="0"/>
          </a:p>
          <a:p>
            <a:endParaRPr lang="en-US" dirty="0"/>
          </a:p>
        </p:txBody>
      </p:sp>
    </p:spTree>
    <p:extLst>
      <p:ext uri="{BB962C8B-B14F-4D97-AF65-F5344CB8AC3E}">
        <p14:creationId xmlns:p14="http://schemas.microsoft.com/office/powerpoint/2010/main" val="23605952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132D0-FE0A-0885-DAFC-70916330BAAC}"/>
              </a:ext>
            </a:extLst>
          </p:cNvPr>
          <p:cNvSpPr>
            <a:spLocks noGrp="1"/>
          </p:cNvSpPr>
          <p:nvPr>
            <p:ph type="title"/>
          </p:nvPr>
        </p:nvSpPr>
        <p:spPr/>
        <p:txBody>
          <a:bodyPr/>
          <a:lstStyle/>
          <a:p>
            <a:r>
              <a:rPr lang="en-US" dirty="0"/>
              <a:t>Rapid Sequence Intubation - Adult</a:t>
            </a:r>
          </a:p>
        </p:txBody>
      </p:sp>
      <p:sp>
        <p:nvSpPr>
          <p:cNvPr id="3" name="Content Placeholder 2">
            <a:extLst>
              <a:ext uri="{FF2B5EF4-FFF2-40B4-BE49-F238E27FC236}">
                <a16:creationId xmlns:a16="http://schemas.microsoft.com/office/drawing/2014/main" id="{23BC8D36-D8F6-4726-ED1C-87701043FA78}"/>
              </a:ext>
            </a:extLst>
          </p:cNvPr>
          <p:cNvSpPr>
            <a:spLocks noGrp="1"/>
          </p:cNvSpPr>
          <p:nvPr>
            <p:ph idx="1"/>
          </p:nvPr>
        </p:nvSpPr>
        <p:spPr>
          <a:xfrm>
            <a:off x="680321" y="2336873"/>
            <a:ext cx="9613861" cy="4108532"/>
          </a:xfrm>
        </p:spPr>
        <p:txBody>
          <a:bodyPr>
            <a:normAutofit fontScale="85000" lnSpcReduction="20000"/>
          </a:bodyPr>
          <a:lstStyle/>
          <a:p>
            <a:r>
              <a:rPr lang="en-US" dirty="0">
                <a:solidFill>
                  <a:srgbClr val="FF0000"/>
                </a:solidFill>
              </a:rPr>
              <a:t>New for 2026 </a:t>
            </a:r>
            <a:r>
              <a:rPr lang="en-US" dirty="0"/>
              <a:t>- increased Rocuronium dose to 1.5mg/kg Ideal Body Weight with a maximum of 150mg</a:t>
            </a:r>
          </a:p>
          <a:p>
            <a:pPr lvl="1"/>
            <a:r>
              <a:rPr lang="en-US" dirty="0"/>
              <a:t>Ideal Body Weight is based on the patient’s gender and height and is calculated with a standardized formula</a:t>
            </a:r>
          </a:p>
          <a:p>
            <a:pPr lvl="1"/>
            <a:r>
              <a:rPr lang="en-US" dirty="0"/>
              <a:t>Reminder that Etomidate is dosed on total body weight, Ketamine is dosed on ideal body weight, Succinylcholine is dosed on total body weight, Rocuronium is dosed on ideal body weight</a:t>
            </a:r>
          </a:p>
          <a:p>
            <a:r>
              <a:rPr lang="en-US" dirty="0">
                <a:solidFill>
                  <a:srgbClr val="FF0000"/>
                </a:solidFill>
              </a:rPr>
              <a:t>New for 2026 </a:t>
            </a:r>
            <a:r>
              <a:rPr lang="en-US" dirty="0"/>
              <a:t>- added push-dose Epinephrine to the RSI protocol to mirror the language in the Cardiac Arrest – ROSC protocol</a:t>
            </a:r>
          </a:p>
          <a:p>
            <a:r>
              <a:rPr lang="en-US" dirty="0"/>
              <a:t>If post-procedure hypotension, consider Epinephrine by push dose “if equipped and trained” as an EMS agency option</a:t>
            </a:r>
          </a:p>
          <a:p>
            <a:r>
              <a:rPr lang="en-US" dirty="0"/>
              <a:t>Combine 1 mL of Epinephrine 1mg/10mL (1:10,000) with 9 mL of Normal Saline to create a dilute solution of Epinephrine 10 micrograms/mL</a:t>
            </a:r>
          </a:p>
          <a:p>
            <a:pPr lvl="1"/>
            <a:r>
              <a:rPr lang="en-US" dirty="0"/>
              <a:t>The Paramedic may administer 10 to 20 micrograms = 1 to 2 mL of the above dilute Epinephrine solution</a:t>
            </a:r>
          </a:p>
          <a:p>
            <a:pPr lvl="1"/>
            <a:r>
              <a:rPr lang="en-US" dirty="0"/>
              <a:t>May repeat the dose every 3 to 5 minutes with a goal to maintain SBP &gt; 100mmHg</a:t>
            </a:r>
          </a:p>
          <a:p>
            <a:pPr lvl="1"/>
            <a:endParaRPr lang="en-US" dirty="0"/>
          </a:p>
        </p:txBody>
      </p:sp>
    </p:spTree>
    <p:extLst>
      <p:ext uri="{BB962C8B-B14F-4D97-AF65-F5344CB8AC3E}">
        <p14:creationId xmlns:p14="http://schemas.microsoft.com/office/powerpoint/2010/main" val="32746329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A Review of the Types of Shock in the EMS Protocols</a:t>
            </a:r>
          </a:p>
        </p:txBody>
      </p:sp>
      <p:sp>
        <p:nvSpPr>
          <p:cNvPr id="3" name="Content Placeholder 2"/>
          <p:cNvSpPr>
            <a:spLocks noGrp="1"/>
          </p:cNvSpPr>
          <p:nvPr>
            <p:ph idx="1"/>
          </p:nvPr>
        </p:nvSpPr>
        <p:spPr>
          <a:xfrm>
            <a:off x="325244" y="2152185"/>
            <a:ext cx="11541511" cy="4610640"/>
          </a:xfrm>
        </p:spPr>
        <p:txBody>
          <a:bodyPr>
            <a:normAutofit fontScale="62500" lnSpcReduction="20000"/>
          </a:bodyPr>
          <a:lstStyle/>
          <a:p>
            <a:r>
              <a:rPr lang="en-US" dirty="0"/>
              <a:t>Adult – Hemorrhagic Shock – administration of Tranexamic Acid for the Paramedic as an EMS Agency option “if equipped and trained” and transfusion of blood products if approved by the Suffolk County REMAC and NYS DOH</a:t>
            </a:r>
          </a:p>
          <a:p>
            <a:pPr lvl="1"/>
            <a:r>
              <a:rPr lang="en-US" dirty="0"/>
              <a:t>This applies to trauma and medical patients, however the majority of these patients will be trauma patients</a:t>
            </a:r>
          </a:p>
          <a:p>
            <a:pPr lvl="1"/>
            <a:r>
              <a:rPr lang="en-US" dirty="0"/>
              <a:t>Between December 22, 2025 through July 21, 2026 there have been a total of 8 patients who received pre-hospital blood products in Suffolk County – all were trauma patients, all patients also received Tranexamic Acid </a:t>
            </a:r>
          </a:p>
          <a:p>
            <a:r>
              <a:rPr lang="en-US" dirty="0"/>
              <a:t>Adult – Severe Sepsis/Septic Shock (Fluids for the AEMT and above and Norepinephrine 2mcg/min infusion for the EMT-Paramedic)</a:t>
            </a:r>
          </a:p>
          <a:p>
            <a:r>
              <a:rPr lang="en-US" dirty="0"/>
              <a:t>Cardiogenic Shock –Adult (Norepinephrine for the Paramedic), obtain 12-Lead EKG and consider STEMI</a:t>
            </a:r>
          </a:p>
          <a:p>
            <a:r>
              <a:rPr lang="en-US" dirty="0"/>
              <a:t>Obstetrics: Hemorrhagic Shock – administration of Tranexamic Acid and Oxytocin as EMS Agency options for the Paramedic “if equipped and trained” – NEW 2026</a:t>
            </a:r>
          </a:p>
          <a:p>
            <a:r>
              <a:rPr lang="en-US" dirty="0"/>
              <a:t>Shock – Pediatric: Sepsis/Shock/</a:t>
            </a:r>
            <a:r>
              <a:rPr lang="en-US" dirty="0" err="1"/>
              <a:t>Hypoperfusion</a:t>
            </a:r>
            <a:r>
              <a:rPr lang="en-US" dirty="0"/>
              <a:t> (IV Fluids for the Paramedic)</a:t>
            </a:r>
          </a:p>
          <a:p>
            <a:r>
              <a:rPr lang="en-US" dirty="0"/>
              <a:t>Please be aware that there are many reasons for a patient to have a low blood pressure and a low blood pressure by itself is not indicative of shock (such as during a vasovagal episode) and all EMS providers should perform a rapid focused patient assessment and examination to determine if shock is present and what type of shock it may be</a:t>
            </a:r>
          </a:p>
          <a:p>
            <a:pPr lvl="1"/>
            <a:r>
              <a:rPr lang="en-US" dirty="0"/>
              <a:t>Pay attention to skin color temperature and perfusion and the patient’s mental status</a:t>
            </a:r>
          </a:p>
          <a:p>
            <a:pPr lvl="1"/>
            <a:r>
              <a:rPr lang="en-US" dirty="0"/>
              <a:t>Pay attention to all the vital signs and check the lung fields to see if they are clear or not</a:t>
            </a:r>
          </a:p>
          <a:p>
            <a:pPr lvl="2"/>
            <a:r>
              <a:rPr lang="en-US" dirty="0"/>
              <a:t>If the lung fields are full of rales this likely represents cardiogenic shock</a:t>
            </a:r>
          </a:p>
          <a:p>
            <a:pPr lvl="2"/>
            <a:r>
              <a:rPr lang="en-US" dirty="0"/>
              <a:t>If the lung fields have wheezing then either cardiogenic or anaphylactic shock may be present</a:t>
            </a:r>
          </a:p>
          <a:p>
            <a:pPr lvl="2"/>
            <a:r>
              <a:rPr lang="en-US" dirty="0"/>
              <a:t>If the Heart Rate is over 150 bpm and there is a low bp, check the cardiac rhythm and treat the tachycardia if not sinus rhythm</a:t>
            </a:r>
          </a:p>
          <a:p>
            <a:pPr lvl="2"/>
            <a:r>
              <a:rPr lang="en-US" dirty="0"/>
              <a:t>If the Heart Rate is under 50 bpm and there is a low bp, check the cardiac rhythm and treat the bradycardia if not sinus brady</a:t>
            </a:r>
          </a:p>
          <a:p>
            <a:pPr lvl="1"/>
            <a:r>
              <a:rPr lang="en-US" dirty="0"/>
              <a:t>Use the clinical situation and EMS provider judgment and experience to determine if shock is suspected and under which of the above protocols the patient should be treated </a:t>
            </a:r>
          </a:p>
        </p:txBody>
      </p:sp>
    </p:spTree>
    <p:extLst>
      <p:ext uri="{BB962C8B-B14F-4D97-AF65-F5344CB8AC3E}">
        <p14:creationId xmlns:p14="http://schemas.microsoft.com/office/powerpoint/2010/main" val="10255364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Antibiotics for Open Fractures - Review</a:t>
            </a:r>
          </a:p>
        </p:txBody>
      </p:sp>
      <p:sp>
        <p:nvSpPr>
          <p:cNvPr id="3" name="Content Placeholder 2"/>
          <p:cNvSpPr>
            <a:spLocks noGrp="1"/>
          </p:cNvSpPr>
          <p:nvPr>
            <p:ph idx="1"/>
          </p:nvPr>
        </p:nvSpPr>
        <p:spPr/>
        <p:txBody>
          <a:bodyPr>
            <a:normAutofit fontScale="85000" lnSpcReduction="20000"/>
          </a:bodyPr>
          <a:lstStyle/>
          <a:p>
            <a:r>
              <a:rPr lang="en-US" dirty="0"/>
              <a:t>No new updates for 2026</a:t>
            </a:r>
          </a:p>
          <a:p>
            <a:r>
              <a:rPr lang="en-US" dirty="0"/>
              <a:t>In 2025, the Suffolk County REMAC approved the use of Cefazolin 2 grams IV/IO (20mg/kg in Peds) or Moxifloxacin 400mg PO (Adults only) for suspected open limb fractures, with “delayed extrication or arrival to definitive care”</a:t>
            </a:r>
          </a:p>
          <a:p>
            <a:pPr lvl="1"/>
            <a:r>
              <a:rPr lang="en-US" dirty="0"/>
              <a:t>Cefazolin IV/IO is for the Paramedic only</a:t>
            </a:r>
          </a:p>
          <a:p>
            <a:pPr lvl="1"/>
            <a:r>
              <a:rPr lang="en-US" dirty="0" err="1"/>
              <a:t>Moxifloxacin</a:t>
            </a:r>
            <a:r>
              <a:rPr lang="en-US" dirty="0"/>
              <a:t> PO for the EMT-Basic and higher levels </a:t>
            </a:r>
          </a:p>
          <a:p>
            <a:pPr lvl="2"/>
            <a:r>
              <a:rPr lang="en-US" dirty="0"/>
              <a:t>This is meant for rural areas with long transport times to regional trauma centers as a means of giving an antibiotic as soon as possible or for patients who had a long period of entrapment and extrication</a:t>
            </a:r>
          </a:p>
          <a:p>
            <a:pPr lvl="1"/>
            <a:r>
              <a:rPr lang="en-US" dirty="0"/>
              <a:t>“If equipped and trained” means this is an EMS Agency option and not a requirement</a:t>
            </a:r>
          </a:p>
          <a:p>
            <a:r>
              <a:rPr lang="en-US" dirty="0"/>
              <a:t>Remember to check injured extremities for distal circulation, sensory and motor function and to cover open wounds with a gauze dressing and apply a splint if indicated</a:t>
            </a:r>
          </a:p>
          <a:p>
            <a:r>
              <a:rPr lang="en-US" dirty="0"/>
              <a:t>The use of antibiotics is also indicated for amputations/partial amputations</a:t>
            </a:r>
          </a:p>
        </p:txBody>
      </p:sp>
    </p:spTree>
    <p:extLst>
      <p:ext uri="{BB962C8B-B14F-4D97-AF65-F5344CB8AC3E}">
        <p14:creationId xmlns:p14="http://schemas.microsoft.com/office/powerpoint/2010/main" val="2547635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Concluding Remarks</a:t>
            </a:r>
          </a:p>
        </p:txBody>
      </p:sp>
      <p:sp>
        <p:nvSpPr>
          <p:cNvPr id="3" name="Content Placeholder 2"/>
          <p:cNvSpPr>
            <a:spLocks noGrp="1"/>
          </p:cNvSpPr>
          <p:nvPr>
            <p:ph idx="1"/>
          </p:nvPr>
        </p:nvSpPr>
        <p:spPr>
          <a:xfrm>
            <a:off x="680321" y="2336872"/>
            <a:ext cx="9613861" cy="3918961"/>
          </a:xfrm>
        </p:spPr>
        <p:txBody>
          <a:bodyPr>
            <a:normAutofit fontScale="92500" lnSpcReduction="10000"/>
          </a:bodyPr>
          <a:lstStyle/>
          <a:p>
            <a:r>
              <a:rPr lang="en-US" dirty="0"/>
              <a:t>This presentation is a short summary of the major updates that are effective September 1, 2026 in the Collaborative Protocols and a review of some of the major updates from 2025 as many are EMS agency options</a:t>
            </a:r>
          </a:p>
          <a:p>
            <a:r>
              <a:rPr lang="en-US" dirty="0"/>
              <a:t>Some of the more minor updates are not listed here and all EMS providers should review and read through all the protocols in their entirety</a:t>
            </a:r>
          </a:p>
          <a:p>
            <a:r>
              <a:rPr lang="en-US" dirty="0"/>
              <a:t>There have been several recent Suffolk County REMAC policies that all EMS providers should review</a:t>
            </a:r>
          </a:p>
          <a:p>
            <a:r>
              <a:rPr lang="en-US" dirty="0"/>
              <a:t>Any EMS providers that have any questions or concerns about the updated Collaborative protocols or the </a:t>
            </a:r>
            <a:r>
              <a:rPr lang="en-US"/>
              <a:t>updated REMAC policies </a:t>
            </a:r>
            <a:r>
              <a:rPr lang="en-US" dirty="0"/>
              <a:t>may contact the Suffolk County EMS Division which serves the region as the Suffolk County Program Agency </a:t>
            </a:r>
          </a:p>
        </p:txBody>
      </p:sp>
    </p:spTree>
    <p:extLst>
      <p:ext uri="{BB962C8B-B14F-4D97-AF65-F5344CB8AC3E}">
        <p14:creationId xmlns:p14="http://schemas.microsoft.com/office/powerpoint/2010/main" val="12308787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189CB-2CC4-E41A-A633-D6C534B6D09A}"/>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6EA1D50F-BCD7-6284-E352-B21AB3ED8895}"/>
              </a:ext>
            </a:extLst>
          </p:cNvPr>
          <p:cNvSpPr>
            <a:spLocks noGrp="1"/>
          </p:cNvSpPr>
          <p:nvPr>
            <p:ph idx="1"/>
          </p:nvPr>
        </p:nvSpPr>
        <p:spPr/>
        <p:txBody>
          <a:bodyPr/>
          <a:lstStyle/>
          <a:p>
            <a:r>
              <a:rPr lang="en-US" dirty="0"/>
              <a:t>This concludes the 2026 Suffolk County REMAC and Suffolk County Program Agency educational update</a:t>
            </a:r>
          </a:p>
        </p:txBody>
      </p:sp>
    </p:spTree>
    <p:extLst>
      <p:ext uri="{BB962C8B-B14F-4D97-AF65-F5344CB8AC3E}">
        <p14:creationId xmlns:p14="http://schemas.microsoft.com/office/powerpoint/2010/main" val="2643327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Suffolk County Medical Control</a:t>
            </a:r>
          </a:p>
        </p:txBody>
      </p:sp>
      <p:sp>
        <p:nvSpPr>
          <p:cNvPr id="3" name="Content Placeholder 2"/>
          <p:cNvSpPr>
            <a:spLocks noGrp="1"/>
          </p:cNvSpPr>
          <p:nvPr>
            <p:ph idx="1"/>
          </p:nvPr>
        </p:nvSpPr>
        <p:spPr/>
        <p:txBody>
          <a:bodyPr>
            <a:normAutofit/>
          </a:bodyPr>
          <a:lstStyle/>
          <a:p>
            <a:r>
              <a:rPr lang="en-US" dirty="0"/>
              <a:t>Suffolk County REMAC requires all EMS providers to use Suffolk County Medical Control in the 911 system for any situation where Medical Control is required by protocol</a:t>
            </a:r>
          </a:p>
          <a:p>
            <a:r>
              <a:rPr lang="en-US" dirty="0"/>
              <a:t>Suffolk County Medical Control may be used as a resource for any EMS provider in the 911 system 24/7/365 for any questions or concerns about patient treatment, patient transport destination, use of Air-Medical Transport, Refusal of Medical Assistance or any other patient care concerns</a:t>
            </a:r>
          </a:p>
          <a:p>
            <a:pPr lvl="1"/>
            <a:r>
              <a:rPr lang="en-US" dirty="0"/>
              <a:t>Contact Suffolk County Medical Control by telephone to 631-689-1430 or by using the 800 MHz radio system if not an RMA</a:t>
            </a:r>
          </a:p>
          <a:p>
            <a:pPr marL="457200" lvl="1" indent="0">
              <a:buNone/>
            </a:pPr>
            <a:endParaRPr lang="en-US" dirty="0"/>
          </a:p>
        </p:txBody>
      </p:sp>
    </p:spTree>
    <p:extLst>
      <p:ext uri="{BB962C8B-B14F-4D97-AF65-F5344CB8AC3E}">
        <p14:creationId xmlns:p14="http://schemas.microsoft.com/office/powerpoint/2010/main" val="4203471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Refusal of Medical Attention</a:t>
            </a:r>
          </a:p>
        </p:txBody>
      </p:sp>
      <p:sp>
        <p:nvSpPr>
          <p:cNvPr id="3" name="Content Placeholder 2"/>
          <p:cNvSpPr>
            <a:spLocks noGrp="1"/>
          </p:cNvSpPr>
          <p:nvPr>
            <p:ph idx="1"/>
          </p:nvPr>
        </p:nvSpPr>
        <p:spPr>
          <a:xfrm>
            <a:off x="223285" y="2115880"/>
            <a:ext cx="11217348" cy="4742120"/>
          </a:xfrm>
        </p:spPr>
        <p:txBody>
          <a:bodyPr>
            <a:normAutofit/>
          </a:bodyPr>
          <a:lstStyle/>
          <a:p>
            <a:r>
              <a:rPr lang="en-US" dirty="0"/>
              <a:t>New York State Collaborative RMA Protocol</a:t>
            </a:r>
          </a:p>
          <a:p>
            <a:pPr lvl="1"/>
            <a:r>
              <a:rPr lang="en-US" dirty="0"/>
              <a:t>Consider the following patients as “high risk” and all EMS providers should </a:t>
            </a:r>
            <a:r>
              <a:rPr lang="en-US" b="1" u="sng" dirty="0"/>
              <a:t>CONSIDER </a:t>
            </a:r>
            <a:r>
              <a:rPr lang="en-US" dirty="0"/>
              <a:t>consultation with Medical </a:t>
            </a:r>
            <a:r>
              <a:rPr lang="en-US"/>
              <a:t>Control for </a:t>
            </a:r>
            <a:r>
              <a:rPr lang="en-US" dirty="0"/>
              <a:t>any the following criteria:</a:t>
            </a:r>
          </a:p>
          <a:p>
            <a:pPr lvl="2"/>
            <a:r>
              <a:rPr lang="en-US" dirty="0"/>
              <a:t>Age greater than 65 or less than 2 months</a:t>
            </a:r>
          </a:p>
          <a:p>
            <a:pPr lvl="2"/>
            <a:r>
              <a:rPr lang="en-US" dirty="0"/>
              <a:t>Pulse &gt;120 or &lt;50 </a:t>
            </a:r>
          </a:p>
          <a:p>
            <a:pPr lvl="2"/>
            <a:r>
              <a:rPr lang="en-US" dirty="0"/>
              <a:t>Systolic BP &gt;200 or &lt;90</a:t>
            </a:r>
          </a:p>
          <a:p>
            <a:pPr lvl="2"/>
            <a:r>
              <a:rPr lang="en-US" dirty="0"/>
              <a:t>Respirations &gt;29 or &lt;10</a:t>
            </a:r>
          </a:p>
          <a:p>
            <a:pPr lvl="2"/>
            <a:r>
              <a:rPr lang="en-US" dirty="0"/>
              <a:t>Serious chief complaint (chest pain, SOB, syncope)</a:t>
            </a:r>
          </a:p>
          <a:p>
            <a:pPr lvl="2"/>
            <a:r>
              <a:rPr lang="en-US" dirty="0"/>
              <a:t>Significant mechanism of injury</a:t>
            </a:r>
          </a:p>
          <a:p>
            <a:pPr lvl="2"/>
            <a:r>
              <a:rPr lang="en-US" dirty="0"/>
              <a:t>Fever in a newborn or infant &lt;8 weeks old</a:t>
            </a:r>
          </a:p>
          <a:p>
            <a:pPr lvl="1"/>
            <a:r>
              <a:rPr lang="en-US" dirty="0"/>
              <a:t>There is no NYS Collaborative Protocol requirement to contact Medical Control</a:t>
            </a:r>
          </a:p>
          <a:p>
            <a:pPr lvl="1"/>
            <a:r>
              <a:rPr lang="en-US" dirty="0"/>
              <a:t>Each regional REMAC has a different approach to the use of Medical Control </a:t>
            </a:r>
          </a:p>
        </p:txBody>
      </p:sp>
    </p:spTree>
    <p:extLst>
      <p:ext uri="{BB962C8B-B14F-4D97-AF65-F5344CB8AC3E}">
        <p14:creationId xmlns:p14="http://schemas.microsoft.com/office/powerpoint/2010/main" val="1390449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Refusal of Medical Attention –Suffolk County REMAC</a:t>
            </a:r>
          </a:p>
        </p:txBody>
      </p:sp>
      <p:sp>
        <p:nvSpPr>
          <p:cNvPr id="3" name="Content Placeholder 2"/>
          <p:cNvSpPr>
            <a:spLocks noGrp="1"/>
          </p:cNvSpPr>
          <p:nvPr>
            <p:ph idx="1"/>
          </p:nvPr>
        </p:nvSpPr>
        <p:spPr>
          <a:xfrm>
            <a:off x="680321" y="2124222"/>
            <a:ext cx="10249949" cy="4393536"/>
          </a:xfrm>
        </p:spPr>
        <p:txBody>
          <a:bodyPr>
            <a:normAutofit fontScale="77500" lnSpcReduction="20000"/>
          </a:bodyPr>
          <a:lstStyle/>
          <a:p>
            <a:r>
              <a:rPr lang="en-US" dirty="0"/>
              <a:t>Suffolk County REMAC Policy – when contact with Suffolk County Medical Control is </a:t>
            </a:r>
            <a:r>
              <a:rPr lang="en-US" b="1" u="sng" dirty="0"/>
              <a:t>REQUIRED</a:t>
            </a:r>
          </a:p>
          <a:p>
            <a:pPr lvl="1"/>
            <a:r>
              <a:rPr lang="en-US" dirty="0"/>
              <a:t>An RMA should </a:t>
            </a:r>
            <a:r>
              <a:rPr lang="en-US" u="sng" dirty="0"/>
              <a:t>NOT BE CONSIDERED </a:t>
            </a:r>
            <a:r>
              <a:rPr lang="en-US" dirty="0"/>
              <a:t>without contacting Suffolk County Medical Control if any the following criteria are present:</a:t>
            </a:r>
          </a:p>
          <a:p>
            <a:pPr lvl="2"/>
            <a:r>
              <a:rPr lang="en-US" dirty="0"/>
              <a:t>The patient lacks capacity (which is defined as medical decision making ability, understanding the risks and benefits of proposed treatment and being able to make an informed decision and communicating that to the providers)</a:t>
            </a:r>
          </a:p>
          <a:p>
            <a:pPr lvl="2"/>
            <a:r>
              <a:rPr lang="en-US" dirty="0"/>
              <a:t>Suspected intoxication with drugs and/or alcohol</a:t>
            </a:r>
          </a:p>
          <a:p>
            <a:pPr lvl="2"/>
            <a:r>
              <a:rPr lang="en-US" dirty="0"/>
              <a:t>Suicidal or homicidal ideation</a:t>
            </a:r>
          </a:p>
          <a:p>
            <a:pPr lvl="2"/>
            <a:r>
              <a:rPr lang="en-US" dirty="0"/>
              <a:t>History or concern for dementia</a:t>
            </a:r>
          </a:p>
          <a:p>
            <a:pPr lvl="2"/>
            <a:r>
              <a:rPr lang="en-US" dirty="0"/>
              <a:t>Altered mental status</a:t>
            </a:r>
          </a:p>
          <a:p>
            <a:pPr lvl="2"/>
            <a:r>
              <a:rPr lang="en-US" dirty="0"/>
              <a:t>Age &lt; 1 year</a:t>
            </a:r>
          </a:p>
          <a:p>
            <a:pPr lvl="2"/>
            <a:r>
              <a:rPr lang="en-US" dirty="0"/>
              <a:t>Age &lt; 18 years and does NOT have a legal guardian or parent available for discussion of the RMA</a:t>
            </a:r>
          </a:p>
          <a:p>
            <a:r>
              <a:rPr lang="en-US" dirty="0"/>
              <a:t>There is NO longer a REMAC requirement that advanced age of the patient is by itself a requirement to contact Suffolk County Medical Control</a:t>
            </a:r>
          </a:p>
          <a:p>
            <a:r>
              <a:rPr lang="en-US" dirty="0"/>
              <a:t>To execute an RMA or to contact Suffolk County Medical Control to discuss the situation with a physician, use a telephone and call 631-689-1430 - use of the telephone is more private and allows for the telephone to be given to the patient – please be aware that all uses of Suffolk County Medical Control are recorded and may be reviewed for CQI</a:t>
            </a:r>
          </a:p>
          <a:p>
            <a:endParaRPr lang="en-US" dirty="0"/>
          </a:p>
        </p:txBody>
      </p:sp>
    </p:spTree>
    <p:extLst>
      <p:ext uri="{BB962C8B-B14F-4D97-AF65-F5344CB8AC3E}">
        <p14:creationId xmlns:p14="http://schemas.microsoft.com/office/powerpoint/2010/main" val="746030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Post-Call Notification to Suffolk County Medical Control</a:t>
            </a:r>
          </a:p>
        </p:txBody>
      </p:sp>
      <p:sp>
        <p:nvSpPr>
          <p:cNvPr id="3" name="Content Placeholder 2"/>
          <p:cNvSpPr>
            <a:spLocks noGrp="1"/>
          </p:cNvSpPr>
          <p:nvPr>
            <p:ph idx="1"/>
          </p:nvPr>
        </p:nvSpPr>
        <p:spPr/>
        <p:txBody>
          <a:bodyPr/>
          <a:lstStyle/>
          <a:p>
            <a:r>
              <a:rPr lang="en-US" dirty="0"/>
              <a:t>Suffolk County REMAC requires all EMS providers in Suffolk County to contact Suffolk County Medical Control after the call for the following situations:</a:t>
            </a:r>
          </a:p>
          <a:p>
            <a:pPr lvl="1"/>
            <a:r>
              <a:rPr lang="en-US" dirty="0"/>
              <a:t>If Medical Control was contacted during the call for orders</a:t>
            </a:r>
          </a:p>
          <a:p>
            <a:pPr lvl="1"/>
            <a:r>
              <a:rPr lang="en-US" dirty="0"/>
              <a:t>If an advanced airway was used (including supra-</a:t>
            </a:r>
            <a:r>
              <a:rPr lang="en-US" dirty="0" err="1"/>
              <a:t>glottic</a:t>
            </a:r>
            <a:r>
              <a:rPr lang="en-US" dirty="0"/>
              <a:t> airways and </a:t>
            </a:r>
            <a:r>
              <a:rPr lang="en-US" dirty="0" err="1"/>
              <a:t>orotracheal</a:t>
            </a:r>
            <a:r>
              <a:rPr lang="en-US" dirty="0"/>
              <a:t> intubation and all RSI cases)</a:t>
            </a:r>
          </a:p>
          <a:p>
            <a:pPr lvl="1"/>
            <a:r>
              <a:rPr lang="en-US" dirty="0"/>
              <a:t>All cardiac arrest calls</a:t>
            </a:r>
          </a:p>
          <a:p>
            <a:pPr lvl="1"/>
            <a:r>
              <a:rPr lang="en-US" dirty="0"/>
              <a:t>If the EMS providers had any quality improvement concerns during the call and wish to have the call flagged for review</a:t>
            </a:r>
          </a:p>
        </p:txBody>
      </p:sp>
    </p:spTree>
    <p:extLst>
      <p:ext uri="{BB962C8B-B14F-4D97-AF65-F5344CB8AC3E}">
        <p14:creationId xmlns:p14="http://schemas.microsoft.com/office/powerpoint/2010/main" val="2148883091"/>
      </p:ext>
    </p:extLst>
  </p:cSld>
  <p:clrMapOvr>
    <a:masterClrMapping/>
  </p:clrMapOvr>
</p:sld>
</file>

<file path=ppt/theme/theme1.xml><?xml version="1.0" encoding="utf-8"?>
<a:theme xmlns:a="http://schemas.openxmlformats.org/drawingml/2006/main" name="Berlin">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2094</TotalTime>
  <Words>7525</Words>
  <Application>Microsoft Office PowerPoint</Application>
  <PresentationFormat>Widescreen</PresentationFormat>
  <Paragraphs>438</Paragraphs>
  <Slides>55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55</vt:i4>
      </vt:variant>
    </vt:vector>
  </HeadingPairs>
  <TitlesOfParts>
    <vt:vector size="58" baseType="lpstr">
      <vt:lpstr>Arial</vt:lpstr>
      <vt:lpstr>Trebuchet MS</vt:lpstr>
      <vt:lpstr>Berlin</vt:lpstr>
      <vt:lpstr>Suffolk County REMAC 2026 Protocol Update    </vt:lpstr>
      <vt:lpstr>Presentation</vt:lpstr>
      <vt:lpstr>Introduction</vt:lpstr>
      <vt:lpstr>Protocols and Changelogs</vt:lpstr>
      <vt:lpstr>Suffolk County REMAC Policies</vt:lpstr>
      <vt:lpstr>Suffolk County Medical Control</vt:lpstr>
      <vt:lpstr>Refusal of Medical Attention</vt:lpstr>
      <vt:lpstr>Refusal of Medical Attention –Suffolk County REMAC</vt:lpstr>
      <vt:lpstr>Post-Call Notification to Suffolk County Medical Control</vt:lpstr>
      <vt:lpstr>REMAC Quality Improvement Policy</vt:lpstr>
      <vt:lpstr>Suffolk County Rapid Sequence Intubation Program</vt:lpstr>
      <vt:lpstr>EMS Provider Registration by Agencies</vt:lpstr>
      <vt:lpstr>The Advanced EMT</vt:lpstr>
      <vt:lpstr>Suffolk County Hospital Capabilities</vt:lpstr>
      <vt:lpstr>Patient Care Protocols</vt:lpstr>
      <vt:lpstr>“If Equipped and Trained”</vt:lpstr>
      <vt:lpstr>Medication Formulary  </vt:lpstr>
      <vt:lpstr>Medications for the EMT</vt:lpstr>
      <vt:lpstr>Medications for the Certified First Responder</vt:lpstr>
      <vt:lpstr>Medications for the Advanced EMT</vt:lpstr>
      <vt:lpstr>Required ALS Medications for use by Paramedics</vt:lpstr>
      <vt:lpstr>Required ALS Medications for use by Paramedics</vt:lpstr>
      <vt:lpstr>REMAC-Approved Optional ALS Medications if Equipped and Trained – EMS Agency Decision</vt:lpstr>
      <vt:lpstr>Supra-Glottic Airways</vt:lpstr>
      <vt:lpstr>BLS I-Gel use in Cardiac Arrest</vt:lpstr>
      <vt:lpstr>BLS IM Glucagon Pilot Program</vt:lpstr>
      <vt:lpstr>BLS Protocol Updates 2026</vt:lpstr>
      <vt:lpstr>Pain Management by BLS Providers</vt:lpstr>
      <vt:lpstr>BLS Obstetrics Updates</vt:lpstr>
      <vt:lpstr>Cardiac Arrest Updates 2025 - Review</vt:lpstr>
      <vt:lpstr>Cardiac Arrest Updates 2025 - Review</vt:lpstr>
      <vt:lpstr>Cardiac Arrest Updates 2026</vt:lpstr>
      <vt:lpstr>Termination of Resuscitation - Review</vt:lpstr>
      <vt:lpstr>Anaphylaxis and Allergic Reaction – Adult</vt:lpstr>
      <vt:lpstr>Behavioral Agitation Medication Update</vt:lpstr>
      <vt:lpstr>Onlanzapine</vt:lpstr>
      <vt:lpstr>Cardiac – Adult: Bradycardia/Heart Blocks -Symptomatic</vt:lpstr>
      <vt:lpstr>Cardiac – Adult: Tachycardia – Narrow Complex</vt:lpstr>
      <vt:lpstr>Cardiac – Adult: Tachycardia – Wide Complex with a Pulse</vt:lpstr>
      <vt:lpstr>Nausea and/or Vomiting Updates 2026</vt:lpstr>
      <vt:lpstr>New Obstetrics Protocols 2026</vt:lpstr>
      <vt:lpstr>Obstetrics: Pre-Eclampsia and Eclampsia</vt:lpstr>
      <vt:lpstr>Pre-Eclampsia</vt:lpstr>
      <vt:lpstr>Magnesium</vt:lpstr>
      <vt:lpstr>Eclampsia</vt:lpstr>
      <vt:lpstr>Obstetrics: Hemorrhagic Shock</vt:lpstr>
      <vt:lpstr>Suffolk County Hospitals with OBGYN Services</vt:lpstr>
      <vt:lpstr>What is Oxytocin?</vt:lpstr>
      <vt:lpstr>Tranexamic Acid Medication - Review 2025</vt:lpstr>
      <vt:lpstr>What is Tranexamic Acid?</vt:lpstr>
      <vt:lpstr>Rapid Sequence Intubation - Adult</vt:lpstr>
      <vt:lpstr>A Review of the Types of Shock in the EMS Protocols</vt:lpstr>
      <vt:lpstr>Antibiotics for Open Fractures - Review</vt:lpstr>
      <vt:lpstr>Concluding Remarks</vt:lpstr>
      <vt:lpstr>Thank you</vt:lpstr>
    </vt:vector>
  </TitlesOfParts>
  <Company>Suffolk County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Winslow, Jason</dc:creator>
  <cp:lastModifiedBy>Kellermann, Raegin</cp:lastModifiedBy>
  <cp:revision>336</cp:revision>
  <dcterms:created xsi:type="dcterms:W3CDTF">2025-06-11T15:59:58Z</dcterms:created>
  <dcterms:modified xsi:type="dcterms:W3CDTF">2026-08-31T16:58:41Z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2026-07-24T14:43:27Z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777c2bb5-1aa7-4d21-9f85-352ff5c91eec</vt:lpwstr>
  </property>
  <property fmtid="{D5CDD505-2E9C-101B-9397-08002B2CF9AE}" pid="7" name="MSIP_Label_defa4170-0d19-0005-0004-bc88714345d2_ActionId">
    <vt:lpwstr>aeef9ecc-e854-47e6-8b3e-31a29f42b6a9</vt:lpwstr>
  </property>
  <property fmtid="{D5CDD505-2E9C-101B-9397-08002B2CF9AE}" pid="8" name="MSIP_Label_defa4170-0d19-0005-0004-bc88714345d2_ContentBits">
    <vt:lpwstr>0</vt:lpwstr>
  </property>
  <property fmtid="{D5CDD505-2E9C-101B-9397-08002B2CF9AE}" pid="9" name="MSIP_Label_defa4170-0d19-0005-0004-bc88714345d2_Tag">
    <vt:lpwstr>10, 3, 0, 1</vt:lpwstr>
  </property>
</Properties>
</file>