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Lst>
  <p:handoutMasterIdLst>
    <p:handoutMasterId r:id="rId47"/>
  </p:handoutMasterIdLst>
  <p:sldIdLst>
    <p:sldId id="299" r:id="rId5"/>
    <p:sldId id="324" r:id="rId6"/>
    <p:sldId id="325" r:id="rId7"/>
    <p:sldId id="318" r:id="rId8"/>
    <p:sldId id="319" r:id="rId9"/>
    <p:sldId id="308" r:id="rId10"/>
    <p:sldId id="371" r:id="rId11"/>
    <p:sldId id="339" r:id="rId12"/>
    <p:sldId id="360" r:id="rId13"/>
    <p:sldId id="380" r:id="rId14"/>
    <p:sldId id="286" r:id="rId15"/>
    <p:sldId id="379" r:id="rId16"/>
    <p:sldId id="343" r:id="rId17"/>
    <p:sldId id="344" r:id="rId18"/>
    <p:sldId id="345" r:id="rId19"/>
    <p:sldId id="301" r:id="rId20"/>
    <p:sldId id="337" r:id="rId21"/>
    <p:sldId id="260" r:id="rId22"/>
    <p:sldId id="323" r:id="rId23"/>
    <p:sldId id="327" r:id="rId24"/>
    <p:sldId id="373" r:id="rId25"/>
    <p:sldId id="374" r:id="rId26"/>
    <p:sldId id="375" r:id="rId27"/>
    <p:sldId id="376" r:id="rId28"/>
    <p:sldId id="332" r:id="rId29"/>
    <p:sldId id="334" r:id="rId30"/>
    <p:sldId id="335" r:id="rId31"/>
    <p:sldId id="336" r:id="rId32"/>
    <p:sldId id="306" r:id="rId33"/>
    <p:sldId id="293" r:id="rId34"/>
    <p:sldId id="357" r:id="rId35"/>
    <p:sldId id="377" r:id="rId36"/>
    <p:sldId id="263" r:id="rId37"/>
    <p:sldId id="294" r:id="rId38"/>
    <p:sldId id="269" r:id="rId39"/>
    <p:sldId id="352" r:id="rId40"/>
    <p:sldId id="358" r:id="rId41"/>
    <p:sldId id="346" r:id="rId42"/>
    <p:sldId id="350" r:id="rId43"/>
    <p:sldId id="330" r:id="rId44"/>
    <p:sldId id="331" r:id="rId45"/>
    <p:sldId id="304"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00FFFF"/>
    <a:srgbClr val="FFFF00"/>
    <a:srgbClr val="904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BCE5D-2584-0E0A-AFE0-AC1D9F31E6B9}" v="10" dt="2025-03-11T18:55:15.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55" autoAdjust="0"/>
    <p:restoredTop sz="94660"/>
  </p:normalViewPr>
  <p:slideViewPr>
    <p:cSldViewPr>
      <p:cViewPr varScale="1">
        <p:scale>
          <a:sx n="82" d="100"/>
          <a:sy n="82" d="100"/>
        </p:scale>
        <p:origin x="1086" y="84"/>
      </p:cViewPr>
      <p:guideLst>
        <p:guide orient="horz" pos="2160"/>
        <p:guide pos="2880"/>
      </p:guideLst>
    </p:cSldViewPr>
  </p:slideViewPr>
  <p:notesTextViewPr>
    <p:cViewPr>
      <p:scale>
        <a:sx n="100" d="100"/>
        <a:sy n="100" d="100"/>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ata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mailto:james.macdonell@suffolkcountyny.gov" TargetMode="External"/><Relationship Id="rId7" Type="http://schemas.openxmlformats.org/officeDocument/2006/relationships/image" Target="../media/image23.svg"/><Relationship Id="rId2" Type="http://schemas.openxmlformats.org/officeDocument/2006/relationships/hyperlink" Target="mailto:dina.wayrich@suffolkcountyny.gov" TargetMode="External"/><Relationship Id="rId1" Type="http://schemas.openxmlformats.org/officeDocument/2006/relationships/hyperlink" Target="https://elearn.suffolkremsco.com/" TargetMode="Externa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hyperlink" Target="mailto:dina.wayrich@suffolkcountyny.gov" TargetMode="External"/><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4.png"/><Relationship Id="rId5" Type="http://schemas.openxmlformats.org/officeDocument/2006/relationships/hyperlink" Target="https://elearn.suffolkremsco.com/" TargetMode="External"/><Relationship Id="rId4" Type="http://schemas.openxmlformats.org/officeDocument/2006/relationships/image" Target="../media/image23.svg"/><Relationship Id="rId9" Type="http://schemas.openxmlformats.org/officeDocument/2006/relationships/hyperlink" Target="mailto:james.macdonell@suffolkcountyny.gov"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DBA49-E658-49A6-8E50-2957903B26C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0694E0F-638E-4A22-9FF3-61EF17D7C5B3}">
      <dgm:prSet custT="1"/>
      <dgm:spPr/>
      <dgm:t>
        <a:bodyPr/>
        <a:lstStyle/>
        <a:p>
          <a:r>
            <a:rPr lang="en-US" sz="2000" dirty="0"/>
            <a:t>The agency must designate a CME Coordinator to oversee the CME Program. </a:t>
          </a:r>
        </a:p>
      </dgm:t>
    </dgm:pt>
    <dgm:pt modelId="{39B127F5-3B3B-4B05-A176-73EE64C333DE}" type="parTrans" cxnId="{9A1F52FD-75DC-430F-AD05-117378DC2E1C}">
      <dgm:prSet/>
      <dgm:spPr/>
      <dgm:t>
        <a:bodyPr/>
        <a:lstStyle/>
        <a:p>
          <a:endParaRPr lang="en-US"/>
        </a:p>
      </dgm:t>
    </dgm:pt>
    <dgm:pt modelId="{6F6D1426-6E24-4F47-BD23-BB3543C0DF8F}" type="sibTrans" cxnId="{9A1F52FD-75DC-430F-AD05-117378DC2E1C}">
      <dgm:prSet/>
      <dgm:spPr/>
      <dgm:t>
        <a:bodyPr/>
        <a:lstStyle/>
        <a:p>
          <a:endParaRPr lang="en-US"/>
        </a:p>
      </dgm:t>
    </dgm:pt>
    <dgm:pt modelId="{FB409EBF-CFE7-4A74-9ECD-F06B87BF59DB}">
      <dgm:prSet custT="1"/>
      <dgm:spPr/>
      <dgm:t>
        <a:bodyPr/>
        <a:lstStyle/>
        <a:p>
          <a:r>
            <a:rPr lang="en-US" sz="1600" dirty="0"/>
            <a:t>The CME Coordinator will be in charge of each one of their Agency’s registered participants.  It is their responsibility to make sure each participant is following the rules and regulations of the CME Program. </a:t>
          </a:r>
        </a:p>
      </dgm:t>
    </dgm:pt>
    <dgm:pt modelId="{BCC8A2F3-EEDE-4D5A-AE5C-F78132F008CC}" type="parTrans" cxnId="{B03786AB-EDDC-4E0A-833F-755B84B9B41F}">
      <dgm:prSet/>
      <dgm:spPr/>
      <dgm:t>
        <a:bodyPr/>
        <a:lstStyle/>
        <a:p>
          <a:endParaRPr lang="en-US"/>
        </a:p>
      </dgm:t>
    </dgm:pt>
    <dgm:pt modelId="{CCB0109D-7A3A-42F1-BD9E-6CC1BFB09F48}" type="sibTrans" cxnId="{B03786AB-EDDC-4E0A-833F-755B84B9B41F}">
      <dgm:prSet/>
      <dgm:spPr/>
      <dgm:t>
        <a:bodyPr/>
        <a:lstStyle/>
        <a:p>
          <a:endParaRPr lang="en-US"/>
        </a:p>
      </dgm:t>
    </dgm:pt>
    <dgm:pt modelId="{24B097A5-A6EB-4EC1-A98D-CE5D94B442FC}" type="pres">
      <dgm:prSet presAssocID="{C0ADBA49-E658-49A6-8E50-2957903B26C5}" presName="root" presStyleCnt="0">
        <dgm:presLayoutVars>
          <dgm:dir/>
          <dgm:resizeHandles val="exact"/>
        </dgm:presLayoutVars>
      </dgm:prSet>
      <dgm:spPr/>
    </dgm:pt>
    <dgm:pt modelId="{5A0307F0-557B-4497-8193-9A23ECFE2AD2}" type="pres">
      <dgm:prSet presAssocID="{D0694E0F-638E-4A22-9FF3-61EF17D7C5B3}" presName="compNode" presStyleCnt="0"/>
      <dgm:spPr/>
    </dgm:pt>
    <dgm:pt modelId="{90D4BB53-6729-41B3-AFC4-2FF705A15B69}" type="pres">
      <dgm:prSet presAssocID="{D0694E0F-638E-4A22-9FF3-61EF17D7C5B3}" presName="bgRect" presStyleLbl="bgShp" presStyleIdx="0" presStyleCnt="2"/>
      <dgm:spPr/>
    </dgm:pt>
    <dgm:pt modelId="{6CB53232-05BD-4CC5-8BF6-5F9886A86855}" type="pres">
      <dgm:prSet presAssocID="{D0694E0F-638E-4A22-9FF3-61EF17D7C5B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5A754755-DF2C-41C9-880B-2E082D04701E}" type="pres">
      <dgm:prSet presAssocID="{D0694E0F-638E-4A22-9FF3-61EF17D7C5B3}" presName="spaceRect" presStyleCnt="0"/>
      <dgm:spPr/>
    </dgm:pt>
    <dgm:pt modelId="{1231DC45-685A-4A91-831E-EE9D4B0AA902}" type="pres">
      <dgm:prSet presAssocID="{D0694E0F-638E-4A22-9FF3-61EF17D7C5B3}" presName="parTx" presStyleLbl="revTx" presStyleIdx="0" presStyleCnt="2">
        <dgm:presLayoutVars>
          <dgm:chMax val="0"/>
          <dgm:chPref val="0"/>
        </dgm:presLayoutVars>
      </dgm:prSet>
      <dgm:spPr/>
    </dgm:pt>
    <dgm:pt modelId="{B661053E-61A9-474D-A5D4-6894759359A5}" type="pres">
      <dgm:prSet presAssocID="{6F6D1426-6E24-4F47-BD23-BB3543C0DF8F}" presName="sibTrans" presStyleCnt="0"/>
      <dgm:spPr/>
    </dgm:pt>
    <dgm:pt modelId="{67165250-135D-49D3-BC32-61CF0460ED48}" type="pres">
      <dgm:prSet presAssocID="{FB409EBF-CFE7-4A74-9ECD-F06B87BF59DB}" presName="compNode" presStyleCnt="0"/>
      <dgm:spPr/>
    </dgm:pt>
    <dgm:pt modelId="{C4C8E0A8-0164-4AE5-8A4A-51A99A084BE9}" type="pres">
      <dgm:prSet presAssocID="{FB409EBF-CFE7-4A74-9ECD-F06B87BF59DB}" presName="bgRect" presStyleLbl="bgShp" presStyleIdx="1" presStyleCnt="2" custScaleY="100000" custLinFactNeighborX="1204"/>
      <dgm:spPr/>
    </dgm:pt>
    <dgm:pt modelId="{DA372423-6591-45B1-BAB5-75C8EFA88894}" type="pres">
      <dgm:prSet presAssocID="{FB409EBF-CFE7-4A74-9ECD-F06B87BF59D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C70C82AD-AFE3-4274-9BE9-1B1425AF7358}" type="pres">
      <dgm:prSet presAssocID="{FB409EBF-CFE7-4A74-9ECD-F06B87BF59DB}" presName="spaceRect" presStyleCnt="0"/>
      <dgm:spPr/>
    </dgm:pt>
    <dgm:pt modelId="{C25F563B-2672-4C73-991D-0BB590FD74DE}" type="pres">
      <dgm:prSet presAssocID="{FB409EBF-CFE7-4A74-9ECD-F06B87BF59DB}" presName="parTx" presStyleLbl="revTx" presStyleIdx="1" presStyleCnt="2" custScaleX="118449" custLinFactNeighborX="-10227">
        <dgm:presLayoutVars>
          <dgm:chMax val="0"/>
          <dgm:chPref val="0"/>
        </dgm:presLayoutVars>
      </dgm:prSet>
      <dgm:spPr/>
    </dgm:pt>
  </dgm:ptLst>
  <dgm:cxnLst>
    <dgm:cxn modelId="{DAC71544-0DDA-42A8-BDE5-12D5EF5062E9}" type="presOf" srcId="{D0694E0F-638E-4A22-9FF3-61EF17D7C5B3}" destId="{1231DC45-685A-4A91-831E-EE9D4B0AA902}" srcOrd="0" destOrd="0" presId="urn:microsoft.com/office/officeart/2018/2/layout/IconVerticalSolidList"/>
    <dgm:cxn modelId="{4CC0DD57-6021-454C-B5EF-D70D1C58DAB7}" type="presOf" srcId="{FB409EBF-CFE7-4A74-9ECD-F06B87BF59DB}" destId="{C25F563B-2672-4C73-991D-0BB590FD74DE}" srcOrd="0" destOrd="0" presId="urn:microsoft.com/office/officeart/2018/2/layout/IconVerticalSolidList"/>
    <dgm:cxn modelId="{D305C183-8085-4B5F-AF7D-B7D065A9E2E2}" type="presOf" srcId="{C0ADBA49-E658-49A6-8E50-2957903B26C5}" destId="{24B097A5-A6EB-4EC1-A98D-CE5D94B442FC}" srcOrd="0" destOrd="0" presId="urn:microsoft.com/office/officeart/2018/2/layout/IconVerticalSolidList"/>
    <dgm:cxn modelId="{B03786AB-EDDC-4E0A-833F-755B84B9B41F}" srcId="{C0ADBA49-E658-49A6-8E50-2957903B26C5}" destId="{FB409EBF-CFE7-4A74-9ECD-F06B87BF59DB}" srcOrd="1" destOrd="0" parTransId="{BCC8A2F3-EEDE-4D5A-AE5C-F78132F008CC}" sibTransId="{CCB0109D-7A3A-42F1-BD9E-6CC1BFB09F48}"/>
    <dgm:cxn modelId="{9A1F52FD-75DC-430F-AD05-117378DC2E1C}" srcId="{C0ADBA49-E658-49A6-8E50-2957903B26C5}" destId="{D0694E0F-638E-4A22-9FF3-61EF17D7C5B3}" srcOrd="0" destOrd="0" parTransId="{39B127F5-3B3B-4B05-A176-73EE64C333DE}" sibTransId="{6F6D1426-6E24-4F47-BD23-BB3543C0DF8F}"/>
    <dgm:cxn modelId="{307A9BF9-476D-4851-83C7-CFFD84671520}" type="presParOf" srcId="{24B097A5-A6EB-4EC1-A98D-CE5D94B442FC}" destId="{5A0307F0-557B-4497-8193-9A23ECFE2AD2}" srcOrd="0" destOrd="0" presId="urn:microsoft.com/office/officeart/2018/2/layout/IconVerticalSolidList"/>
    <dgm:cxn modelId="{21CE8789-CC75-4A3E-BB12-D4BA83C54750}" type="presParOf" srcId="{5A0307F0-557B-4497-8193-9A23ECFE2AD2}" destId="{90D4BB53-6729-41B3-AFC4-2FF705A15B69}" srcOrd="0" destOrd="0" presId="urn:microsoft.com/office/officeart/2018/2/layout/IconVerticalSolidList"/>
    <dgm:cxn modelId="{D19E22EA-AD93-40BF-907C-14B106A93B45}" type="presParOf" srcId="{5A0307F0-557B-4497-8193-9A23ECFE2AD2}" destId="{6CB53232-05BD-4CC5-8BF6-5F9886A86855}" srcOrd="1" destOrd="0" presId="urn:microsoft.com/office/officeart/2018/2/layout/IconVerticalSolidList"/>
    <dgm:cxn modelId="{10CA65BA-E438-4D0B-9FB6-D36E26C33C15}" type="presParOf" srcId="{5A0307F0-557B-4497-8193-9A23ECFE2AD2}" destId="{5A754755-DF2C-41C9-880B-2E082D04701E}" srcOrd="2" destOrd="0" presId="urn:microsoft.com/office/officeart/2018/2/layout/IconVerticalSolidList"/>
    <dgm:cxn modelId="{D47AA8C4-D44B-4004-808A-68D0DBDF8F82}" type="presParOf" srcId="{5A0307F0-557B-4497-8193-9A23ECFE2AD2}" destId="{1231DC45-685A-4A91-831E-EE9D4B0AA902}" srcOrd="3" destOrd="0" presId="urn:microsoft.com/office/officeart/2018/2/layout/IconVerticalSolidList"/>
    <dgm:cxn modelId="{77F7ABD0-6D17-4C0A-8980-8610985544EF}" type="presParOf" srcId="{24B097A5-A6EB-4EC1-A98D-CE5D94B442FC}" destId="{B661053E-61A9-474D-A5D4-6894759359A5}" srcOrd="1" destOrd="0" presId="urn:microsoft.com/office/officeart/2018/2/layout/IconVerticalSolidList"/>
    <dgm:cxn modelId="{E15CE9CC-025E-438A-82E8-F80193C24EED}" type="presParOf" srcId="{24B097A5-A6EB-4EC1-A98D-CE5D94B442FC}" destId="{67165250-135D-49D3-BC32-61CF0460ED48}" srcOrd="2" destOrd="0" presId="urn:microsoft.com/office/officeart/2018/2/layout/IconVerticalSolidList"/>
    <dgm:cxn modelId="{336541C3-E90C-4BCC-9C87-69DFBC34A4D9}" type="presParOf" srcId="{67165250-135D-49D3-BC32-61CF0460ED48}" destId="{C4C8E0A8-0164-4AE5-8A4A-51A99A084BE9}" srcOrd="0" destOrd="0" presId="urn:microsoft.com/office/officeart/2018/2/layout/IconVerticalSolidList"/>
    <dgm:cxn modelId="{F1D5D0C0-DDEF-467D-ACF2-331BD3748E6D}" type="presParOf" srcId="{67165250-135D-49D3-BC32-61CF0460ED48}" destId="{DA372423-6591-45B1-BAB5-75C8EFA88894}" srcOrd="1" destOrd="0" presId="urn:microsoft.com/office/officeart/2018/2/layout/IconVerticalSolidList"/>
    <dgm:cxn modelId="{C72EAE8D-7606-41BA-9159-B1C1895F3C70}" type="presParOf" srcId="{67165250-135D-49D3-BC32-61CF0460ED48}" destId="{C70C82AD-AFE3-4274-9BE9-1B1425AF7358}" srcOrd="2" destOrd="0" presId="urn:microsoft.com/office/officeart/2018/2/layout/IconVerticalSolidList"/>
    <dgm:cxn modelId="{FD83F7E6-9231-47B7-937D-61BBFF916EAC}" type="presParOf" srcId="{67165250-135D-49D3-BC32-61CF0460ED48}" destId="{C25F563B-2672-4C73-991D-0BB590FD74D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C7063A-5184-4AF5-B4E5-FE87FB10AFC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F1CDBFC-14C1-464B-A5AF-C96A384BA125}">
      <dgm:prSet/>
      <dgm:spPr/>
      <dgm:t>
        <a:bodyPr/>
        <a:lstStyle/>
        <a:p>
          <a:pPr algn="ctr"/>
          <a:r>
            <a:rPr lang="en-US" dirty="0"/>
            <a:t>Track the progress of all participants by reviewing their progress at regular intervals (at a minimum of every 3 months), and (if need be) notifying the participant in a timely manner that they will be unable to renew their certification via CME and must complete a </a:t>
          </a:r>
          <a:r>
            <a:rPr lang="en-US" dirty="0" err="1"/>
            <a:t>NYS</a:t>
          </a:r>
          <a:r>
            <a:rPr lang="en-US" dirty="0"/>
            <a:t> DOH traditional refresher course.</a:t>
          </a:r>
        </a:p>
      </dgm:t>
    </dgm:pt>
    <dgm:pt modelId="{488C5A77-1B6B-45DB-9AFD-EF8240AC2B85}" type="parTrans" cxnId="{CC211092-E7F3-4E1D-8E48-52E4212FB554}">
      <dgm:prSet/>
      <dgm:spPr/>
      <dgm:t>
        <a:bodyPr/>
        <a:lstStyle/>
        <a:p>
          <a:endParaRPr lang="en-US"/>
        </a:p>
      </dgm:t>
    </dgm:pt>
    <dgm:pt modelId="{C696D6E6-B463-49C9-B2AD-5AE5A1096B15}" type="sibTrans" cxnId="{CC211092-E7F3-4E1D-8E48-52E4212FB554}">
      <dgm:prSet/>
      <dgm:spPr/>
      <dgm:t>
        <a:bodyPr/>
        <a:lstStyle/>
        <a:p>
          <a:endParaRPr lang="en-US"/>
        </a:p>
      </dgm:t>
    </dgm:pt>
    <dgm:pt modelId="{34B392CB-1A93-4077-8392-177687E45F0E}">
      <dgm:prSet/>
      <dgm:spPr/>
      <dgm:t>
        <a:bodyPr/>
        <a:lstStyle/>
        <a:p>
          <a:pPr algn="ctr"/>
          <a:r>
            <a:rPr lang="en-US" dirty="0"/>
            <a:t>Documentation of these notifications and verification of receipt by the participant must be maintained in the participant file. </a:t>
          </a:r>
        </a:p>
      </dgm:t>
    </dgm:pt>
    <dgm:pt modelId="{264886C6-66BC-4BA6-8557-30FB05E72970}" type="parTrans" cxnId="{78514934-85CC-47F5-858B-F243260AFAD7}">
      <dgm:prSet/>
      <dgm:spPr/>
      <dgm:t>
        <a:bodyPr/>
        <a:lstStyle/>
        <a:p>
          <a:endParaRPr lang="en-US"/>
        </a:p>
      </dgm:t>
    </dgm:pt>
    <dgm:pt modelId="{A0E6E838-2638-49F1-9B60-E8DF0E9D01BE}" type="sibTrans" cxnId="{78514934-85CC-47F5-858B-F243260AFAD7}">
      <dgm:prSet/>
      <dgm:spPr/>
      <dgm:t>
        <a:bodyPr/>
        <a:lstStyle/>
        <a:p>
          <a:endParaRPr lang="en-US"/>
        </a:p>
      </dgm:t>
    </dgm:pt>
    <dgm:pt modelId="{F91307AE-488A-4342-BE82-3A06EEB494A9}">
      <dgm:prSet/>
      <dgm:spPr/>
      <dgm:t>
        <a:bodyPr/>
        <a:lstStyle/>
        <a:p>
          <a:pPr algn="ctr"/>
          <a:r>
            <a:rPr lang="en-US" dirty="0"/>
            <a:t>Properly prepare, verify, and submit all agency CME Program paperwork to SCEMS within the required timelines. </a:t>
          </a:r>
        </a:p>
      </dgm:t>
    </dgm:pt>
    <dgm:pt modelId="{3B2BE350-94D9-4D3A-9D1D-E898E0E7D0AC}" type="parTrans" cxnId="{8AC10921-D735-4D16-AA2A-E5E935CCA460}">
      <dgm:prSet/>
      <dgm:spPr/>
      <dgm:t>
        <a:bodyPr/>
        <a:lstStyle/>
        <a:p>
          <a:endParaRPr lang="en-US"/>
        </a:p>
      </dgm:t>
    </dgm:pt>
    <dgm:pt modelId="{4B2085C2-912D-40F9-8C75-A05F6F5295CD}" type="sibTrans" cxnId="{8AC10921-D735-4D16-AA2A-E5E935CCA460}">
      <dgm:prSet/>
      <dgm:spPr/>
      <dgm:t>
        <a:bodyPr/>
        <a:lstStyle/>
        <a:p>
          <a:endParaRPr lang="en-US"/>
        </a:p>
      </dgm:t>
    </dgm:pt>
    <dgm:pt modelId="{E5932409-BFBB-4FCB-A24B-42D765A501D9}" type="pres">
      <dgm:prSet presAssocID="{77C7063A-5184-4AF5-B4E5-FE87FB10AFC2}" presName="outerComposite" presStyleCnt="0">
        <dgm:presLayoutVars>
          <dgm:chMax val="5"/>
          <dgm:dir/>
          <dgm:resizeHandles val="exact"/>
        </dgm:presLayoutVars>
      </dgm:prSet>
      <dgm:spPr/>
    </dgm:pt>
    <dgm:pt modelId="{D454D5EA-AD77-4BAA-B320-FA1F0912F999}" type="pres">
      <dgm:prSet presAssocID="{77C7063A-5184-4AF5-B4E5-FE87FB10AFC2}" presName="dummyMaxCanvas" presStyleCnt="0">
        <dgm:presLayoutVars/>
      </dgm:prSet>
      <dgm:spPr/>
    </dgm:pt>
    <dgm:pt modelId="{F1238840-660F-47D5-A543-792E7FC66AA4}" type="pres">
      <dgm:prSet presAssocID="{77C7063A-5184-4AF5-B4E5-FE87FB10AFC2}" presName="ThreeNodes_1" presStyleLbl="node1" presStyleIdx="0" presStyleCnt="3">
        <dgm:presLayoutVars>
          <dgm:bulletEnabled val="1"/>
        </dgm:presLayoutVars>
      </dgm:prSet>
      <dgm:spPr/>
    </dgm:pt>
    <dgm:pt modelId="{DA42BC49-5B0E-4D2C-B670-B0C662F7D980}" type="pres">
      <dgm:prSet presAssocID="{77C7063A-5184-4AF5-B4E5-FE87FB10AFC2}" presName="ThreeNodes_2" presStyleLbl="node1" presStyleIdx="1" presStyleCnt="3">
        <dgm:presLayoutVars>
          <dgm:bulletEnabled val="1"/>
        </dgm:presLayoutVars>
      </dgm:prSet>
      <dgm:spPr/>
    </dgm:pt>
    <dgm:pt modelId="{73E38768-E374-437E-A425-75AA6D09245B}" type="pres">
      <dgm:prSet presAssocID="{77C7063A-5184-4AF5-B4E5-FE87FB10AFC2}" presName="ThreeNodes_3" presStyleLbl="node1" presStyleIdx="2" presStyleCnt="3">
        <dgm:presLayoutVars>
          <dgm:bulletEnabled val="1"/>
        </dgm:presLayoutVars>
      </dgm:prSet>
      <dgm:spPr/>
    </dgm:pt>
    <dgm:pt modelId="{54AD71F8-9EF5-403E-BF03-BBA8D81A7445}" type="pres">
      <dgm:prSet presAssocID="{77C7063A-5184-4AF5-B4E5-FE87FB10AFC2}" presName="ThreeConn_1-2" presStyleLbl="fgAccFollowNode1" presStyleIdx="0" presStyleCnt="2">
        <dgm:presLayoutVars>
          <dgm:bulletEnabled val="1"/>
        </dgm:presLayoutVars>
      </dgm:prSet>
      <dgm:spPr/>
    </dgm:pt>
    <dgm:pt modelId="{7E9DBA2C-8423-4E54-82E1-9E01D41F9FCD}" type="pres">
      <dgm:prSet presAssocID="{77C7063A-5184-4AF5-B4E5-FE87FB10AFC2}" presName="ThreeConn_2-3" presStyleLbl="fgAccFollowNode1" presStyleIdx="1" presStyleCnt="2">
        <dgm:presLayoutVars>
          <dgm:bulletEnabled val="1"/>
        </dgm:presLayoutVars>
      </dgm:prSet>
      <dgm:spPr/>
    </dgm:pt>
    <dgm:pt modelId="{B56EE4C6-C9A2-435E-8210-9C60656C8656}" type="pres">
      <dgm:prSet presAssocID="{77C7063A-5184-4AF5-B4E5-FE87FB10AFC2}" presName="ThreeNodes_1_text" presStyleLbl="node1" presStyleIdx="2" presStyleCnt="3">
        <dgm:presLayoutVars>
          <dgm:bulletEnabled val="1"/>
        </dgm:presLayoutVars>
      </dgm:prSet>
      <dgm:spPr/>
    </dgm:pt>
    <dgm:pt modelId="{E66525A2-D09F-4206-B152-9B077342E5E6}" type="pres">
      <dgm:prSet presAssocID="{77C7063A-5184-4AF5-B4E5-FE87FB10AFC2}" presName="ThreeNodes_2_text" presStyleLbl="node1" presStyleIdx="2" presStyleCnt="3">
        <dgm:presLayoutVars>
          <dgm:bulletEnabled val="1"/>
        </dgm:presLayoutVars>
      </dgm:prSet>
      <dgm:spPr/>
    </dgm:pt>
    <dgm:pt modelId="{D4E802BD-E26A-472D-99BF-CD1AE246FFFA}" type="pres">
      <dgm:prSet presAssocID="{77C7063A-5184-4AF5-B4E5-FE87FB10AFC2}" presName="ThreeNodes_3_text" presStyleLbl="node1" presStyleIdx="2" presStyleCnt="3">
        <dgm:presLayoutVars>
          <dgm:bulletEnabled val="1"/>
        </dgm:presLayoutVars>
      </dgm:prSet>
      <dgm:spPr/>
    </dgm:pt>
  </dgm:ptLst>
  <dgm:cxnLst>
    <dgm:cxn modelId="{7D326D0E-42CA-414B-A576-8F302DD56B99}" type="presOf" srcId="{F91307AE-488A-4342-BE82-3A06EEB494A9}" destId="{D4E802BD-E26A-472D-99BF-CD1AE246FFFA}" srcOrd="1" destOrd="0" presId="urn:microsoft.com/office/officeart/2005/8/layout/vProcess5"/>
    <dgm:cxn modelId="{8AC10921-D735-4D16-AA2A-E5E935CCA460}" srcId="{77C7063A-5184-4AF5-B4E5-FE87FB10AFC2}" destId="{F91307AE-488A-4342-BE82-3A06EEB494A9}" srcOrd="2" destOrd="0" parTransId="{3B2BE350-94D9-4D3A-9D1D-E898E0E7D0AC}" sibTransId="{4B2085C2-912D-40F9-8C75-A05F6F5295CD}"/>
    <dgm:cxn modelId="{7CB38E27-FEB3-4466-8601-1621F52C1B39}" type="presOf" srcId="{3F1CDBFC-14C1-464B-A5AF-C96A384BA125}" destId="{F1238840-660F-47D5-A543-792E7FC66AA4}" srcOrd="0" destOrd="0" presId="urn:microsoft.com/office/officeart/2005/8/layout/vProcess5"/>
    <dgm:cxn modelId="{78514934-85CC-47F5-858B-F243260AFAD7}" srcId="{77C7063A-5184-4AF5-B4E5-FE87FB10AFC2}" destId="{34B392CB-1A93-4077-8392-177687E45F0E}" srcOrd="1" destOrd="0" parTransId="{264886C6-66BC-4BA6-8557-30FB05E72970}" sibTransId="{A0E6E838-2638-49F1-9B60-E8DF0E9D01BE}"/>
    <dgm:cxn modelId="{924B1735-98BE-4094-BCA5-5C7E359E169D}" type="presOf" srcId="{34B392CB-1A93-4077-8392-177687E45F0E}" destId="{E66525A2-D09F-4206-B152-9B077342E5E6}" srcOrd="1" destOrd="0" presId="urn:microsoft.com/office/officeart/2005/8/layout/vProcess5"/>
    <dgm:cxn modelId="{011C3D50-DDE9-491B-9551-63E11A0E6F7F}" type="presOf" srcId="{C696D6E6-B463-49C9-B2AD-5AE5A1096B15}" destId="{54AD71F8-9EF5-403E-BF03-BBA8D81A7445}" srcOrd="0" destOrd="0" presId="urn:microsoft.com/office/officeart/2005/8/layout/vProcess5"/>
    <dgm:cxn modelId="{A0486D87-8229-4C09-ABEB-16F3216C00E5}" type="presOf" srcId="{77C7063A-5184-4AF5-B4E5-FE87FB10AFC2}" destId="{E5932409-BFBB-4FCB-A24B-42D765A501D9}" srcOrd="0" destOrd="0" presId="urn:microsoft.com/office/officeart/2005/8/layout/vProcess5"/>
    <dgm:cxn modelId="{CC211092-E7F3-4E1D-8E48-52E4212FB554}" srcId="{77C7063A-5184-4AF5-B4E5-FE87FB10AFC2}" destId="{3F1CDBFC-14C1-464B-A5AF-C96A384BA125}" srcOrd="0" destOrd="0" parTransId="{488C5A77-1B6B-45DB-9AFD-EF8240AC2B85}" sibTransId="{C696D6E6-B463-49C9-B2AD-5AE5A1096B15}"/>
    <dgm:cxn modelId="{49083D9D-5290-47EC-898D-78F232063525}" type="presOf" srcId="{34B392CB-1A93-4077-8392-177687E45F0E}" destId="{DA42BC49-5B0E-4D2C-B670-B0C662F7D980}" srcOrd="0" destOrd="0" presId="urn:microsoft.com/office/officeart/2005/8/layout/vProcess5"/>
    <dgm:cxn modelId="{DD21ADAB-DD57-4EDE-93D6-EB1160BEDDDD}" type="presOf" srcId="{3F1CDBFC-14C1-464B-A5AF-C96A384BA125}" destId="{B56EE4C6-C9A2-435E-8210-9C60656C8656}" srcOrd="1" destOrd="0" presId="urn:microsoft.com/office/officeart/2005/8/layout/vProcess5"/>
    <dgm:cxn modelId="{30EFABB1-1BAE-42AE-8AA3-8FCD7679E09F}" type="presOf" srcId="{F91307AE-488A-4342-BE82-3A06EEB494A9}" destId="{73E38768-E374-437E-A425-75AA6D09245B}" srcOrd="0" destOrd="0" presId="urn:microsoft.com/office/officeart/2005/8/layout/vProcess5"/>
    <dgm:cxn modelId="{D5F17EB4-3BEA-4A0A-B0C2-F6A0B06708C8}" type="presOf" srcId="{A0E6E838-2638-49F1-9B60-E8DF0E9D01BE}" destId="{7E9DBA2C-8423-4E54-82E1-9E01D41F9FCD}" srcOrd="0" destOrd="0" presId="urn:microsoft.com/office/officeart/2005/8/layout/vProcess5"/>
    <dgm:cxn modelId="{C9974C24-8502-4000-B388-7EF1CCD9DF02}" type="presParOf" srcId="{E5932409-BFBB-4FCB-A24B-42D765A501D9}" destId="{D454D5EA-AD77-4BAA-B320-FA1F0912F999}" srcOrd="0" destOrd="0" presId="urn:microsoft.com/office/officeart/2005/8/layout/vProcess5"/>
    <dgm:cxn modelId="{1EFA2E0D-5F18-4509-A983-F811BBA038F5}" type="presParOf" srcId="{E5932409-BFBB-4FCB-A24B-42D765A501D9}" destId="{F1238840-660F-47D5-A543-792E7FC66AA4}" srcOrd="1" destOrd="0" presId="urn:microsoft.com/office/officeart/2005/8/layout/vProcess5"/>
    <dgm:cxn modelId="{90AAED93-4E4D-4214-85A1-02D00AD62E90}" type="presParOf" srcId="{E5932409-BFBB-4FCB-A24B-42D765A501D9}" destId="{DA42BC49-5B0E-4D2C-B670-B0C662F7D980}" srcOrd="2" destOrd="0" presId="urn:microsoft.com/office/officeart/2005/8/layout/vProcess5"/>
    <dgm:cxn modelId="{F83A522D-3CAE-45C7-B915-31C77D635499}" type="presParOf" srcId="{E5932409-BFBB-4FCB-A24B-42D765A501D9}" destId="{73E38768-E374-437E-A425-75AA6D09245B}" srcOrd="3" destOrd="0" presId="urn:microsoft.com/office/officeart/2005/8/layout/vProcess5"/>
    <dgm:cxn modelId="{5B9F5ABA-EC07-45A2-AD8C-5132C57AFF6B}" type="presParOf" srcId="{E5932409-BFBB-4FCB-A24B-42D765A501D9}" destId="{54AD71F8-9EF5-403E-BF03-BBA8D81A7445}" srcOrd="4" destOrd="0" presId="urn:microsoft.com/office/officeart/2005/8/layout/vProcess5"/>
    <dgm:cxn modelId="{48765543-B3FA-449C-AEFE-6DAC05086511}" type="presParOf" srcId="{E5932409-BFBB-4FCB-A24B-42D765A501D9}" destId="{7E9DBA2C-8423-4E54-82E1-9E01D41F9FCD}" srcOrd="5" destOrd="0" presId="urn:microsoft.com/office/officeart/2005/8/layout/vProcess5"/>
    <dgm:cxn modelId="{651BF527-80A5-4AC9-9676-09B3EAFF71AD}" type="presParOf" srcId="{E5932409-BFBB-4FCB-A24B-42D765A501D9}" destId="{B56EE4C6-C9A2-435E-8210-9C60656C8656}" srcOrd="6" destOrd="0" presId="urn:microsoft.com/office/officeart/2005/8/layout/vProcess5"/>
    <dgm:cxn modelId="{DA0F9BEE-E125-43CD-AC4B-B4437C0B7BFD}" type="presParOf" srcId="{E5932409-BFBB-4FCB-A24B-42D765A501D9}" destId="{E66525A2-D09F-4206-B152-9B077342E5E6}" srcOrd="7" destOrd="0" presId="urn:microsoft.com/office/officeart/2005/8/layout/vProcess5"/>
    <dgm:cxn modelId="{CD38B890-72EA-437E-B30D-83230E465B24}" type="presParOf" srcId="{E5932409-BFBB-4FCB-A24B-42D765A501D9}" destId="{D4E802BD-E26A-472D-99BF-CD1AE246FFF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1CBF81-EC2C-4030-9DD9-1FC1D7519937}" type="doc">
      <dgm:prSet loTypeId="urn:microsoft.com/office/officeart/2018/2/layout/IconVerticalSolidList" loCatId="icon" qsTypeId="urn:microsoft.com/office/officeart/2005/8/quickstyle/simple1" qsCatId="simple" csTypeId="urn:microsoft.com/office/officeart/2018/5/colors/Iconchunking_neutralicontext_accent0_3" csCatId="mainScheme" phldr="1"/>
      <dgm:spPr/>
      <dgm:t>
        <a:bodyPr/>
        <a:lstStyle/>
        <a:p>
          <a:endParaRPr lang="en-US"/>
        </a:p>
      </dgm:t>
    </dgm:pt>
    <dgm:pt modelId="{2B1DAC95-42DA-441D-9F59-5D74FC48DEB5}">
      <dgm:prSet/>
      <dgm:spPr/>
      <dgm:t>
        <a:bodyPr/>
        <a:lstStyle/>
        <a:p>
          <a:r>
            <a:rPr lang="en-US" b="1"/>
            <a:t>Core (Core content from NYS Curriculum)</a:t>
          </a:r>
          <a:endParaRPr lang="en-US"/>
        </a:p>
      </dgm:t>
    </dgm:pt>
    <dgm:pt modelId="{0ECE4FD9-855B-40CD-9496-08A52D9FED05}" type="parTrans" cxnId="{0DA8BBC8-30B1-4E70-941A-F55DACC8F4EE}">
      <dgm:prSet/>
      <dgm:spPr/>
      <dgm:t>
        <a:bodyPr/>
        <a:lstStyle/>
        <a:p>
          <a:endParaRPr lang="en-US"/>
        </a:p>
      </dgm:t>
    </dgm:pt>
    <dgm:pt modelId="{AD3C0407-9DBE-41A8-A1E1-FCB072DEAF95}" type="sibTrans" cxnId="{0DA8BBC8-30B1-4E70-941A-F55DACC8F4EE}">
      <dgm:prSet/>
      <dgm:spPr/>
      <dgm:t>
        <a:bodyPr/>
        <a:lstStyle/>
        <a:p>
          <a:endParaRPr lang="en-US"/>
        </a:p>
      </dgm:t>
    </dgm:pt>
    <dgm:pt modelId="{82D25932-65B0-46A5-8882-F0BCCB26271D}">
      <dgm:prSet/>
      <dgm:spPr/>
      <dgm:t>
        <a:bodyPr/>
        <a:lstStyle/>
        <a:p>
          <a:r>
            <a:rPr lang="en-US" b="1" dirty="0"/>
            <a:t>Non Core (anything related to EMS provider practice)</a:t>
          </a:r>
          <a:endParaRPr lang="en-US" dirty="0"/>
        </a:p>
      </dgm:t>
    </dgm:pt>
    <dgm:pt modelId="{E4F0227C-8523-4F7B-8F5A-FDE26EC91E24}" type="parTrans" cxnId="{ECA8C5A4-8872-4CD6-8751-AD9C747E5C99}">
      <dgm:prSet/>
      <dgm:spPr/>
      <dgm:t>
        <a:bodyPr/>
        <a:lstStyle/>
        <a:p>
          <a:endParaRPr lang="en-US"/>
        </a:p>
      </dgm:t>
    </dgm:pt>
    <dgm:pt modelId="{993EE162-161F-4E14-9B27-C4FD07AA7528}" type="sibTrans" cxnId="{ECA8C5A4-8872-4CD6-8751-AD9C747E5C99}">
      <dgm:prSet/>
      <dgm:spPr/>
      <dgm:t>
        <a:bodyPr/>
        <a:lstStyle/>
        <a:p>
          <a:endParaRPr lang="en-US"/>
        </a:p>
      </dgm:t>
    </dgm:pt>
    <dgm:pt modelId="{8A304B2E-C2B4-4DDB-B9B2-9F3EB77974B8}">
      <dgm:prSet/>
      <dgm:spPr/>
      <dgm:t>
        <a:bodyPr/>
        <a:lstStyle/>
        <a:p>
          <a:r>
            <a:rPr lang="en-US" b="1"/>
            <a:t>Skills Competency Verification</a:t>
          </a:r>
          <a:endParaRPr lang="en-US"/>
        </a:p>
      </dgm:t>
    </dgm:pt>
    <dgm:pt modelId="{22694378-7D6A-41A8-953B-8E3D520815F9}" type="parTrans" cxnId="{083C18DD-CA3D-4EEC-BACD-CEECC592AA3E}">
      <dgm:prSet/>
      <dgm:spPr/>
      <dgm:t>
        <a:bodyPr/>
        <a:lstStyle/>
        <a:p>
          <a:endParaRPr lang="en-US"/>
        </a:p>
      </dgm:t>
    </dgm:pt>
    <dgm:pt modelId="{CA416E44-5321-428D-905D-B8E768C6D059}" type="sibTrans" cxnId="{083C18DD-CA3D-4EEC-BACD-CEECC592AA3E}">
      <dgm:prSet/>
      <dgm:spPr/>
      <dgm:t>
        <a:bodyPr/>
        <a:lstStyle/>
        <a:p>
          <a:endParaRPr lang="en-US"/>
        </a:p>
      </dgm:t>
    </dgm:pt>
    <dgm:pt modelId="{9EC3E2D0-BB45-4EFD-90E8-247CA6C3E48D}">
      <dgm:prSet/>
      <dgm:spPr/>
      <dgm:t>
        <a:bodyPr/>
        <a:lstStyle/>
        <a:p>
          <a:r>
            <a:rPr lang="en-US" b="1"/>
            <a:t>Healthcare Provider CPR/AED certification;</a:t>
          </a:r>
          <a:endParaRPr lang="en-US"/>
        </a:p>
      </dgm:t>
    </dgm:pt>
    <dgm:pt modelId="{E150F169-C5D0-4BA6-8712-C13ED7A5EBFE}" type="parTrans" cxnId="{483D1EBE-873D-4CEA-9E0D-E52A018095DB}">
      <dgm:prSet/>
      <dgm:spPr/>
      <dgm:t>
        <a:bodyPr/>
        <a:lstStyle/>
        <a:p>
          <a:endParaRPr lang="en-US"/>
        </a:p>
      </dgm:t>
    </dgm:pt>
    <dgm:pt modelId="{84003BA0-BD30-4B60-83CF-602DB8505D0B}" type="sibTrans" cxnId="{483D1EBE-873D-4CEA-9E0D-E52A018095DB}">
      <dgm:prSet/>
      <dgm:spPr/>
      <dgm:t>
        <a:bodyPr/>
        <a:lstStyle/>
        <a:p>
          <a:endParaRPr lang="en-US"/>
        </a:p>
      </dgm:t>
    </dgm:pt>
    <dgm:pt modelId="{E043E364-EA21-4895-80EE-AF9727C43150}">
      <dgm:prSet/>
      <dgm:spPr/>
      <dgm:t>
        <a:bodyPr/>
        <a:lstStyle/>
        <a:p>
          <a:r>
            <a:rPr lang="en-US" b="1"/>
            <a:t>All ALS providers must also have proof of ACLS and PALS or PEPP (or equivalent).</a:t>
          </a:r>
          <a:endParaRPr lang="en-US"/>
        </a:p>
      </dgm:t>
    </dgm:pt>
    <dgm:pt modelId="{F8413938-13F9-4963-9679-F3765D75CACA}" type="parTrans" cxnId="{29AF4ED1-3837-4BA5-BEAA-A133D1A30D52}">
      <dgm:prSet/>
      <dgm:spPr/>
      <dgm:t>
        <a:bodyPr/>
        <a:lstStyle/>
        <a:p>
          <a:endParaRPr lang="en-US"/>
        </a:p>
      </dgm:t>
    </dgm:pt>
    <dgm:pt modelId="{2FD3B206-8B2A-44D7-976F-6290D4065EBA}" type="sibTrans" cxnId="{29AF4ED1-3837-4BA5-BEAA-A133D1A30D52}">
      <dgm:prSet/>
      <dgm:spPr/>
      <dgm:t>
        <a:bodyPr/>
        <a:lstStyle/>
        <a:p>
          <a:endParaRPr lang="en-US"/>
        </a:p>
      </dgm:t>
    </dgm:pt>
    <dgm:pt modelId="{551C37FE-0F35-4902-8E9A-E78C05BE75E1}" type="pres">
      <dgm:prSet presAssocID="{521CBF81-EC2C-4030-9DD9-1FC1D7519937}" presName="root" presStyleCnt="0">
        <dgm:presLayoutVars>
          <dgm:dir/>
          <dgm:resizeHandles val="exact"/>
        </dgm:presLayoutVars>
      </dgm:prSet>
      <dgm:spPr/>
    </dgm:pt>
    <dgm:pt modelId="{09DB0953-7E67-4386-B1DE-1212F564B21F}" type="pres">
      <dgm:prSet presAssocID="{2B1DAC95-42DA-441D-9F59-5D74FC48DEB5}" presName="compNode" presStyleCnt="0"/>
      <dgm:spPr/>
    </dgm:pt>
    <dgm:pt modelId="{5768A9FE-F449-4891-A3D1-84AAF5AD2D4C}" type="pres">
      <dgm:prSet presAssocID="{2B1DAC95-42DA-441D-9F59-5D74FC48DEB5}" presName="bgRect" presStyleLbl="bgShp" presStyleIdx="0" presStyleCnt="5"/>
      <dgm:spPr/>
    </dgm:pt>
    <dgm:pt modelId="{F283C788-83CC-44EE-9454-5AE6D1AED4A0}" type="pres">
      <dgm:prSet presAssocID="{2B1DAC95-42DA-441D-9F59-5D74FC48DEB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8A9B57C8-9E77-4AC5-A701-9F72FA1D46E6}" type="pres">
      <dgm:prSet presAssocID="{2B1DAC95-42DA-441D-9F59-5D74FC48DEB5}" presName="spaceRect" presStyleCnt="0"/>
      <dgm:spPr/>
    </dgm:pt>
    <dgm:pt modelId="{70B25D73-EDF1-4FB8-9BD3-8AF1F029234A}" type="pres">
      <dgm:prSet presAssocID="{2B1DAC95-42DA-441D-9F59-5D74FC48DEB5}" presName="parTx" presStyleLbl="revTx" presStyleIdx="0" presStyleCnt="5">
        <dgm:presLayoutVars>
          <dgm:chMax val="0"/>
          <dgm:chPref val="0"/>
        </dgm:presLayoutVars>
      </dgm:prSet>
      <dgm:spPr/>
    </dgm:pt>
    <dgm:pt modelId="{8851B737-F621-4DEA-B470-02A494B59770}" type="pres">
      <dgm:prSet presAssocID="{AD3C0407-9DBE-41A8-A1E1-FCB072DEAF95}" presName="sibTrans" presStyleCnt="0"/>
      <dgm:spPr/>
    </dgm:pt>
    <dgm:pt modelId="{AAE2A7CC-52D0-4144-8A72-A7BBE28A0657}" type="pres">
      <dgm:prSet presAssocID="{82D25932-65B0-46A5-8882-F0BCCB26271D}" presName="compNode" presStyleCnt="0"/>
      <dgm:spPr/>
    </dgm:pt>
    <dgm:pt modelId="{AF3148A2-A602-43DA-B29C-B41E48B3C32B}" type="pres">
      <dgm:prSet presAssocID="{82D25932-65B0-46A5-8882-F0BCCB26271D}" presName="bgRect" presStyleLbl="bgShp" presStyleIdx="1" presStyleCnt="5"/>
      <dgm:spPr/>
    </dgm:pt>
    <dgm:pt modelId="{754C7153-F593-4D3E-B818-29457B66A4E6}" type="pres">
      <dgm:prSet presAssocID="{82D25932-65B0-46A5-8882-F0BCCB26271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A37DCAD9-0FBF-4325-967E-2594CB573084}" type="pres">
      <dgm:prSet presAssocID="{82D25932-65B0-46A5-8882-F0BCCB26271D}" presName="spaceRect" presStyleCnt="0"/>
      <dgm:spPr/>
    </dgm:pt>
    <dgm:pt modelId="{E9C87FBF-2FB4-41E7-ADB8-AE5D8A60B38A}" type="pres">
      <dgm:prSet presAssocID="{82D25932-65B0-46A5-8882-F0BCCB26271D}" presName="parTx" presStyleLbl="revTx" presStyleIdx="1" presStyleCnt="5">
        <dgm:presLayoutVars>
          <dgm:chMax val="0"/>
          <dgm:chPref val="0"/>
        </dgm:presLayoutVars>
      </dgm:prSet>
      <dgm:spPr/>
    </dgm:pt>
    <dgm:pt modelId="{1B14379C-EF87-46DC-A592-70B67B3185C2}" type="pres">
      <dgm:prSet presAssocID="{993EE162-161F-4E14-9B27-C4FD07AA7528}" presName="sibTrans" presStyleCnt="0"/>
      <dgm:spPr/>
    </dgm:pt>
    <dgm:pt modelId="{7A83FB7A-05E6-4185-ABD6-3B4789A65847}" type="pres">
      <dgm:prSet presAssocID="{8A304B2E-C2B4-4DDB-B9B2-9F3EB77974B8}" presName="compNode" presStyleCnt="0"/>
      <dgm:spPr/>
    </dgm:pt>
    <dgm:pt modelId="{D13219D7-1F1E-469B-A79B-6ED2E27002DA}" type="pres">
      <dgm:prSet presAssocID="{8A304B2E-C2B4-4DDB-B9B2-9F3EB77974B8}" presName="bgRect" presStyleLbl="bgShp" presStyleIdx="2" presStyleCnt="5"/>
      <dgm:spPr/>
    </dgm:pt>
    <dgm:pt modelId="{FF62CDE6-B833-497C-B7E4-7C2A42BA5A41}" type="pres">
      <dgm:prSet presAssocID="{8A304B2E-C2B4-4DDB-B9B2-9F3EB77974B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C2AEBC6A-E25B-4A77-A1B3-65B126AB18D5}" type="pres">
      <dgm:prSet presAssocID="{8A304B2E-C2B4-4DDB-B9B2-9F3EB77974B8}" presName="spaceRect" presStyleCnt="0"/>
      <dgm:spPr/>
    </dgm:pt>
    <dgm:pt modelId="{C55D7B21-F81C-4CE4-B823-1303EF5B4E84}" type="pres">
      <dgm:prSet presAssocID="{8A304B2E-C2B4-4DDB-B9B2-9F3EB77974B8}" presName="parTx" presStyleLbl="revTx" presStyleIdx="2" presStyleCnt="5">
        <dgm:presLayoutVars>
          <dgm:chMax val="0"/>
          <dgm:chPref val="0"/>
        </dgm:presLayoutVars>
      </dgm:prSet>
      <dgm:spPr/>
    </dgm:pt>
    <dgm:pt modelId="{3EAAC9E0-E60B-4FF5-B2C8-1E7D7E1DCA4A}" type="pres">
      <dgm:prSet presAssocID="{CA416E44-5321-428D-905D-B8E768C6D059}" presName="sibTrans" presStyleCnt="0"/>
      <dgm:spPr/>
    </dgm:pt>
    <dgm:pt modelId="{BE26A399-10DE-42D1-9C6F-635969877932}" type="pres">
      <dgm:prSet presAssocID="{9EC3E2D0-BB45-4EFD-90E8-247CA6C3E48D}" presName="compNode" presStyleCnt="0"/>
      <dgm:spPr/>
    </dgm:pt>
    <dgm:pt modelId="{BAA5E431-991A-4303-BD95-AA6D728A5087}" type="pres">
      <dgm:prSet presAssocID="{9EC3E2D0-BB45-4EFD-90E8-247CA6C3E48D}" presName="bgRect" presStyleLbl="bgShp" presStyleIdx="3" presStyleCnt="5"/>
      <dgm:spPr/>
    </dgm:pt>
    <dgm:pt modelId="{0FFF2A99-9C89-47F1-8B81-DC70DDD9AF58}" type="pres">
      <dgm:prSet presAssocID="{9EC3E2D0-BB45-4EFD-90E8-247CA6C3E48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ext>
      </dgm:extLst>
    </dgm:pt>
    <dgm:pt modelId="{2E1506F3-A0C7-48F5-A52A-29CAC92D3448}" type="pres">
      <dgm:prSet presAssocID="{9EC3E2D0-BB45-4EFD-90E8-247CA6C3E48D}" presName="spaceRect" presStyleCnt="0"/>
      <dgm:spPr/>
    </dgm:pt>
    <dgm:pt modelId="{E051663D-4A46-4F30-AA2B-F8BEB43C7212}" type="pres">
      <dgm:prSet presAssocID="{9EC3E2D0-BB45-4EFD-90E8-247CA6C3E48D}" presName="parTx" presStyleLbl="revTx" presStyleIdx="3" presStyleCnt="5">
        <dgm:presLayoutVars>
          <dgm:chMax val="0"/>
          <dgm:chPref val="0"/>
        </dgm:presLayoutVars>
      </dgm:prSet>
      <dgm:spPr/>
    </dgm:pt>
    <dgm:pt modelId="{51256D77-8EA4-404F-87BD-16433F71C6A1}" type="pres">
      <dgm:prSet presAssocID="{84003BA0-BD30-4B60-83CF-602DB8505D0B}" presName="sibTrans" presStyleCnt="0"/>
      <dgm:spPr/>
    </dgm:pt>
    <dgm:pt modelId="{B73A4979-0DAB-4AFC-804E-BDA911B715E3}" type="pres">
      <dgm:prSet presAssocID="{E043E364-EA21-4895-80EE-AF9727C43150}" presName="compNode" presStyleCnt="0"/>
      <dgm:spPr/>
    </dgm:pt>
    <dgm:pt modelId="{77BE45FC-9D95-4A99-AC07-DE4CF524C502}" type="pres">
      <dgm:prSet presAssocID="{E043E364-EA21-4895-80EE-AF9727C43150}" presName="bgRect" presStyleLbl="bgShp" presStyleIdx="4" presStyleCnt="5"/>
      <dgm:spPr/>
    </dgm:pt>
    <dgm:pt modelId="{F8B78C9E-7BAE-4387-AD6E-CF3027144BE4}" type="pres">
      <dgm:prSet presAssocID="{E043E364-EA21-4895-80EE-AF9727C4315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NA"/>
        </a:ext>
      </dgm:extLst>
    </dgm:pt>
    <dgm:pt modelId="{E0995469-4BF0-45B3-A253-3A999231DC87}" type="pres">
      <dgm:prSet presAssocID="{E043E364-EA21-4895-80EE-AF9727C43150}" presName="spaceRect" presStyleCnt="0"/>
      <dgm:spPr/>
    </dgm:pt>
    <dgm:pt modelId="{67A0D9C6-09B4-44E1-A3DC-2978EAC75E9E}" type="pres">
      <dgm:prSet presAssocID="{E043E364-EA21-4895-80EE-AF9727C43150}" presName="parTx" presStyleLbl="revTx" presStyleIdx="4" presStyleCnt="5">
        <dgm:presLayoutVars>
          <dgm:chMax val="0"/>
          <dgm:chPref val="0"/>
        </dgm:presLayoutVars>
      </dgm:prSet>
      <dgm:spPr/>
    </dgm:pt>
  </dgm:ptLst>
  <dgm:cxnLst>
    <dgm:cxn modelId="{E52CF31B-B836-46C0-B8EC-24DD825F9DEA}" type="presOf" srcId="{2B1DAC95-42DA-441D-9F59-5D74FC48DEB5}" destId="{70B25D73-EDF1-4FB8-9BD3-8AF1F029234A}" srcOrd="0" destOrd="0" presId="urn:microsoft.com/office/officeart/2018/2/layout/IconVerticalSolidList"/>
    <dgm:cxn modelId="{9B03A7A3-9C38-4D81-888E-0D436F62F6F0}" type="presOf" srcId="{8A304B2E-C2B4-4DDB-B9B2-9F3EB77974B8}" destId="{C55D7B21-F81C-4CE4-B823-1303EF5B4E84}" srcOrd="0" destOrd="0" presId="urn:microsoft.com/office/officeart/2018/2/layout/IconVerticalSolidList"/>
    <dgm:cxn modelId="{ECA8C5A4-8872-4CD6-8751-AD9C747E5C99}" srcId="{521CBF81-EC2C-4030-9DD9-1FC1D7519937}" destId="{82D25932-65B0-46A5-8882-F0BCCB26271D}" srcOrd="1" destOrd="0" parTransId="{E4F0227C-8523-4F7B-8F5A-FDE26EC91E24}" sibTransId="{993EE162-161F-4E14-9B27-C4FD07AA7528}"/>
    <dgm:cxn modelId="{0F868AB8-F0E7-442B-BE3C-C260C40B4D00}" type="presOf" srcId="{82D25932-65B0-46A5-8882-F0BCCB26271D}" destId="{E9C87FBF-2FB4-41E7-ADB8-AE5D8A60B38A}" srcOrd="0" destOrd="0" presId="urn:microsoft.com/office/officeart/2018/2/layout/IconVerticalSolidList"/>
    <dgm:cxn modelId="{483D1EBE-873D-4CEA-9E0D-E52A018095DB}" srcId="{521CBF81-EC2C-4030-9DD9-1FC1D7519937}" destId="{9EC3E2D0-BB45-4EFD-90E8-247CA6C3E48D}" srcOrd="3" destOrd="0" parTransId="{E150F169-C5D0-4BA6-8712-C13ED7A5EBFE}" sibTransId="{84003BA0-BD30-4B60-83CF-602DB8505D0B}"/>
    <dgm:cxn modelId="{0DA8BBC8-30B1-4E70-941A-F55DACC8F4EE}" srcId="{521CBF81-EC2C-4030-9DD9-1FC1D7519937}" destId="{2B1DAC95-42DA-441D-9F59-5D74FC48DEB5}" srcOrd="0" destOrd="0" parTransId="{0ECE4FD9-855B-40CD-9496-08A52D9FED05}" sibTransId="{AD3C0407-9DBE-41A8-A1E1-FCB072DEAF95}"/>
    <dgm:cxn modelId="{29AF4ED1-3837-4BA5-BEAA-A133D1A30D52}" srcId="{521CBF81-EC2C-4030-9DD9-1FC1D7519937}" destId="{E043E364-EA21-4895-80EE-AF9727C43150}" srcOrd="4" destOrd="0" parTransId="{F8413938-13F9-4963-9679-F3765D75CACA}" sibTransId="{2FD3B206-8B2A-44D7-976F-6290D4065EBA}"/>
    <dgm:cxn modelId="{DD11ADD6-AE8B-4680-9F41-48E7D88F00DE}" type="presOf" srcId="{E043E364-EA21-4895-80EE-AF9727C43150}" destId="{67A0D9C6-09B4-44E1-A3DC-2978EAC75E9E}" srcOrd="0" destOrd="0" presId="urn:microsoft.com/office/officeart/2018/2/layout/IconVerticalSolidList"/>
    <dgm:cxn modelId="{083C18DD-CA3D-4EEC-BACD-CEECC592AA3E}" srcId="{521CBF81-EC2C-4030-9DD9-1FC1D7519937}" destId="{8A304B2E-C2B4-4DDB-B9B2-9F3EB77974B8}" srcOrd="2" destOrd="0" parTransId="{22694378-7D6A-41A8-953B-8E3D520815F9}" sibTransId="{CA416E44-5321-428D-905D-B8E768C6D059}"/>
    <dgm:cxn modelId="{2BC7A9F0-E79E-4A14-B44F-25AB4CADF753}" type="presOf" srcId="{9EC3E2D0-BB45-4EFD-90E8-247CA6C3E48D}" destId="{E051663D-4A46-4F30-AA2B-F8BEB43C7212}" srcOrd="0" destOrd="0" presId="urn:microsoft.com/office/officeart/2018/2/layout/IconVerticalSolidList"/>
    <dgm:cxn modelId="{4C393DFC-CFA0-4E2D-9794-F78FFAD5C2F8}" type="presOf" srcId="{521CBF81-EC2C-4030-9DD9-1FC1D7519937}" destId="{551C37FE-0F35-4902-8E9A-E78C05BE75E1}" srcOrd="0" destOrd="0" presId="urn:microsoft.com/office/officeart/2018/2/layout/IconVerticalSolidList"/>
    <dgm:cxn modelId="{80010AE4-0B18-4320-AB39-859DAAF56304}" type="presParOf" srcId="{551C37FE-0F35-4902-8E9A-E78C05BE75E1}" destId="{09DB0953-7E67-4386-B1DE-1212F564B21F}" srcOrd="0" destOrd="0" presId="urn:microsoft.com/office/officeart/2018/2/layout/IconVerticalSolidList"/>
    <dgm:cxn modelId="{75E7287D-350D-4E68-9A32-F3A40140DA3A}" type="presParOf" srcId="{09DB0953-7E67-4386-B1DE-1212F564B21F}" destId="{5768A9FE-F449-4891-A3D1-84AAF5AD2D4C}" srcOrd="0" destOrd="0" presId="urn:microsoft.com/office/officeart/2018/2/layout/IconVerticalSolidList"/>
    <dgm:cxn modelId="{78147712-FE08-4D05-9B87-FD73B8795E18}" type="presParOf" srcId="{09DB0953-7E67-4386-B1DE-1212F564B21F}" destId="{F283C788-83CC-44EE-9454-5AE6D1AED4A0}" srcOrd="1" destOrd="0" presId="urn:microsoft.com/office/officeart/2018/2/layout/IconVerticalSolidList"/>
    <dgm:cxn modelId="{5577C3A3-F313-46DE-97BD-4DF219F75968}" type="presParOf" srcId="{09DB0953-7E67-4386-B1DE-1212F564B21F}" destId="{8A9B57C8-9E77-4AC5-A701-9F72FA1D46E6}" srcOrd="2" destOrd="0" presId="urn:microsoft.com/office/officeart/2018/2/layout/IconVerticalSolidList"/>
    <dgm:cxn modelId="{5120375A-7D56-4643-BBFD-47A19563DBE5}" type="presParOf" srcId="{09DB0953-7E67-4386-B1DE-1212F564B21F}" destId="{70B25D73-EDF1-4FB8-9BD3-8AF1F029234A}" srcOrd="3" destOrd="0" presId="urn:microsoft.com/office/officeart/2018/2/layout/IconVerticalSolidList"/>
    <dgm:cxn modelId="{A97BA5AC-21FA-45E5-8E68-05EEDE27A35E}" type="presParOf" srcId="{551C37FE-0F35-4902-8E9A-E78C05BE75E1}" destId="{8851B737-F621-4DEA-B470-02A494B59770}" srcOrd="1" destOrd="0" presId="urn:microsoft.com/office/officeart/2018/2/layout/IconVerticalSolidList"/>
    <dgm:cxn modelId="{AD06BCC1-0B0A-4940-9AC3-A01367046F65}" type="presParOf" srcId="{551C37FE-0F35-4902-8E9A-E78C05BE75E1}" destId="{AAE2A7CC-52D0-4144-8A72-A7BBE28A0657}" srcOrd="2" destOrd="0" presId="urn:microsoft.com/office/officeart/2018/2/layout/IconVerticalSolidList"/>
    <dgm:cxn modelId="{96964539-759D-485A-B96C-B05B219F50D7}" type="presParOf" srcId="{AAE2A7CC-52D0-4144-8A72-A7BBE28A0657}" destId="{AF3148A2-A602-43DA-B29C-B41E48B3C32B}" srcOrd="0" destOrd="0" presId="urn:microsoft.com/office/officeart/2018/2/layout/IconVerticalSolidList"/>
    <dgm:cxn modelId="{07CD6DE2-9CE8-473C-83B7-3FBEB7783C7E}" type="presParOf" srcId="{AAE2A7CC-52D0-4144-8A72-A7BBE28A0657}" destId="{754C7153-F593-4D3E-B818-29457B66A4E6}" srcOrd="1" destOrd="0" presId="urn:microsoft.com/office/officeart/2018/2/layout/IconVerticalSolidList"/>
    <dgm:cxn modelId="{4948FD62-AD55-452C-83C1-EB9D882D003A}" type="presParOf" srcId="{AAE2A7CC-52D0-4144-8A72-A7BBE28A0657}" destId="{A37DCAD9-0FBF-4325-967E-2594CB573084}" srcOrd="2" destOrd="0" presId="urn:microsoft.com/office/officeart/2018/2/layout/IconVerticalSolidList"/>
    <dgm:cxn modelId="{3BD75ACA-B8B1-421E-BE1D-6E1B10637BC7}" type="presParOf" srcId="{AAE2A7CC-52D0-4144-8A72-A7BBE28A0657}" destId="{E9C87FBF-2FB4-41E7-ADB8-AE5D8A60B38A}" srcOrd="3" destOrd="0" presId="urn:microsoft.com/office/officeart/2018/2/layout/IconVerticalSolidList"/>
    <dgm:cxn modelId="{37D222DE-6A61-48DE-BE46-83B4CF164C1A}" type="presParOf" srcId="{551C37FE-0F35-4902-8E9A-E78C05BE75E1}" destId="{1B14379C-EF87-46DC-A592-70B67B3185C2}" srcOrd="3" destOrd="0" presId="urn:microsoft.com/office/officeart/2018/2/layout/IconVerticalSolidList"/>
    <dgm:cxn modelId="{B4D907FC-07F1-487D-9DCF-E9DBDC0FF548}" type="presParOf" srcId="{551C37FE-0F35-4902-8E9A-E78C05BE75E1}" destId="{7A83FB7A-05E6-4185-ABD6-3B4789A65847}" srcOrd="4" destOrd="0" presId="urn:microsoft.com/office/officeart/2018/2/layout/IconVerticalSolidList"/>
    <dgm:cxn modelId="{D6C96588-6A2C-4D10-858E-96019A4BB2FF}" type="presParOf" srcId="{7A83FB7A-05E6-4185-ABD6-3B4789A65847}" destId="{D13219D7-1F1E-469B-A79B-6ED2E27002DA}" srcOrd="0" destOrd="0" presId="urn:microsoft.com/office/officeart/2018/2/layout/IconVerticalSolidList"/>
    <dgm:cxn modelId="{3D7D234E-0CCB-4753-9DBA-D50374A1F4B8}" type="presParOf" srcId="{7A83FB7A-05E6-4185-ABD6-3B4789A65847}" destId="{FF62CDE6-B833-497C-B7E4-7C2A42BA5A41}" srcOrd="1" destOrd="0" presId="urn:microsoft.com/office/officeart/2018/2/layout/IconVerticalSolidList"/>
    <dgm:cxn modelId="{2D06D188-AF4C-4BAE-AF89-C39626E77756}" type="presParOf" srcId="{7A83FB7A-05E6-4185-ABD6-3B4789A65847}" destId="{C2AEBC6A-E25B-4A77-A1B3-65B126AB18D5}" srcOrd="2" destOrd="0" presId="urn:microsoft.com/office/officeart/2018/2/layout/IconVerticalSolidList"/>
    <dgm:cxn modelId="{9541CD3D-E070-48B1-BC11-444791F688D8}" type="presParOf" srcId="{7A83FB7A-05E6-4185-ABD6-3B4789A65847}" destId="{C55D7B21-F81C-4CE4-B823-1303EF5B4E84}" srcOrd="3" destOrd="0" presId="urn:microsoft.com/office/officeart/2018/2/layout/IconVerticalSolidList"/>
    <dgm:cxn modelId="{39C23F48-F094-4317-B455-B2FCD5A73C0B}" type="presParOf" srcId="{551C37FE-0F35-4902-8E9A-E78C05BE75E1}" destId="{3EAAC9E0-E60B-4FF5-B2C8-1E7D7E1DCA4A}" srcOrd="5" destOrd="0" presId="urn:microsoft.com/office/officeart/2018/2/layout/IconVerticalSolidList"/>
    <dgm:cxn modelId="{D407ABDA-105C-47A7-B1BC-100102A771B5}" type="presParOf" srcId="{551C37FE-0F35-4902-8E9A-E78C05BE75E1}" destId="{BE26A399-10DE-42D1-9C6F-635969877932}" srcOrd="6" destOrd="0" presId="urn:microsoft.com/office/officeart/2018/2/layout/IconVerticalSolidList"/>
    <dgm:cxn modelId="{8FAC856A-83D5-46FF-BDAF-33DD71FC9AC5}" type="presParOf" srcId="{BE26A399-10DE-42D1-9C6F-635969877932}" destId="{BAA5E431-991A-4303-BD95-AA6D728A5087}" srcOrd="0" destOrd="0" presId="urn:microsoft.com/office/officeart/2018/2/layout/IconVerticalSolidList"/>
    <dgm:cxn modelId="{09A71DB4-BCE7-4973-A9F3-A973E0518022}" type="presParOf" srcId="{BE26A399-10DE-42D1-9C6F-635969877932}" destId="{0FFF2A99-9C89-47F1-8B81-DC70DDD9AF58}" srcOrd="1" destOrd="0" presId="urn:microsoft.com/office/officeart/2018/2/layout/IconVerticalSolidList"/>
    <dgm:cxn modelId="{0BEA0755-8BE7-4A54-B009-84FF8A3803FA}" type="presParOf" srcId="{BE26A399-10DE-42D1-9C6F-635969877932}" destId="{2E1506F3-A0C7-48F5-A52A-29CAC92D3448}" srcOrd="2" destOrd="0" presId="urn:microsoft.com/office/officeart/2018/2/layout/IconVerticalSolidList"/>
    <dgm:cxn modelId="{29B3E3A0-F151-473E-96D8-690FA936A251}" type="presParOf" srcId="{BE26A399-10DE-42D1-9C6F-635969877932}" destId="{E051663D-4A46-4F30-AA2B-F8BEB43C7212}" srcOrd="3" destOrd="0" presId="urn:microsoft.com/office/officeart/2018/2/layout/IconVerticalSolidList"/>
    <dgm:cxn modelId="{B70930E3-0FE2-444D-920E-9D433B7413F0}" type="presParOf" srcId="{551C37FE-0F35-4902-8E9A-E78C05BE75E1}" destId="{51256D77-8EA4-404F-87BD-16433F71C6A1}" srcOrd="7" destOrd="0" presId="urn:microsoft.com/office/officeart/2018/2/layout/IconVerticalSolidList"/>
    <dgm:cxn modelId="{AD46BA0B-4487-4131-8FF2-1A6A7CFCA577}" type="presParOf" srcId="{551C37FE-0F35-4902-8E9A-E78C05BE75E1}" destId="{B73A4979-0DAB-4AFC-804E-BDA911B715E3}" srcOrd="8" destOrd="0" presId="urn:microsoft.com/office/officeart/2018/2/layout/IconVerticalSolidList"/>
    <dgm:cxn modelId="{57C37474-737B-4236-B9BA-3D84F3EE166A}" type="presParOf" srcId="{B73A4979-0DAB-4AFC-804E-BDA911B715E3}" destId="{77BE45FC-9D95-4A99-AC07-DE4CF524C502}" srcOrd="0" destOrd="0" presId="urn:microsoft.com/office/officeart/2018/2/layout/IconVerticalSolidList"/>
    <dgm:cxn modelId="{CEC342A8-794A-48A7-9265-B680CC1ED60A}" type="presParOf" srcId="{B73A4979-0DAB-4AFC-804E-BDA911B715E3}" destId="{F8B78C9E-7BAE-4387-AD6E-CF3027144BE4}" srcOrd="1" destOrd="0" presId="urn:microsoft.com/office/officeart/2018/2/layout/IconVerticalSolidList"/>
    <dgm:cxn modelId="{8035BCB3-A83F-4BA4-8044-5B613E1A5AED}" type="presParOf" srcId="{B73A4979-0DAB-4AFC-804E-BDA911B715E3}" destId="{E0995469-4BF0-45B3-A253-3A999231DC87}" srcOrd="2" destOrd="0" presId="urn:microsoft.com/office/officeart/2018/2/layout/IconVerticalSolidList"/>
    <dgm:cxn modelId="{50D35F91-EC55-465A-AC94-2E6B02481D97}" type="presParOf" srcId="{B73A4979-0DAB-4AFC-804E-BDA911B715E3}" destId="{67A0D9C6-09B4-44E1-A3DC-2978EAC75E9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DB97B-63BD-4C57-B965-68AFE6369A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70AD1A5-C432-45E0-A14A-6EADEFCB9F0F}">
      <dgm:prSet custT="1"/>
      <dgm:spPr/>
      <dgm:t>
        <a:bodyPr/>
        <a:lstStyle/>
        <a:p>
          <a:pPr>
            <a:lnSpc>
              <a:spcPct val="100000"/>
            </a:lnSpc>
          </a:pPr>
          <a:r>
            <a:rPr lang="en-US" sz="1600" dirty="0"/>
            <a:t>The SCEMS Division has entered into an MOU with </a:t>
          </a:r>
          <a:r>
            <a:rPr lang="en-US" sz="1600" dirty="0" err="1"/>
            <a:t>NYS</a:t>
          </a:r>
          <a:r>
            <a:rPr lang="en-US" sz="1600" dirty="0"/>
            <a:t> </a:t>
          </a:r>
          <a:r>
            <a:rPr lang="en-US" sz="1600" dirty="0" err="1"/>
            <a:t>BEMSATS</a:t>
          </a:r>
          <a:r>
            <a:rPr lang="en-US" sz="1600" dirty="0"/>
            <a:t> to allow our providers refreshing through the Division to complete </a:t>
          </a:r>
          <a:r>
            <a:rPr lang="en-US" sz="1600" b="1" dirty="0">
              <a:solidFill>
                <a:srgbClr val="FF0000"/>
              </a:solidFill>
            </a:rPr>
            <a:t>up to 100% </a:t>
          </a:r>
          <a:r>
            <a:rPr lang="en-US" sz="1600" dirty="0"/>
            <a:t>of their CME refresher training online.</a:t>
          </a:r>
        </a:p>
      </dgm:t>
    </dgm:pt>
    <dgm:pt modelId="{A39EB6C9-ACE1-467F-8303-91E4FCF84E06}" type="parTrans" cxnId="{9D599C0C-7301-4D40-9362-FB873E09F543}">
      <dgm:prSet/>
      <dgm:spPr/>
      <dgm:t>
        <a:bodyPr/>
        <a:lstStyle/>
        <a:p>
          <a:endParaRPr lang="en-US"/>
        </a:p>
      </dgm:t>
    </dgm:pt>
    <dgm:pt modelId="{7CE7E8C9-685E-4921-BB4A-6CC11F76559D}" type="sibTrans" cxnId="{9D599C0C-7301-4D40-9362-FB873E09F543}">
      <dgm:prSet/>
      <dgm:spPr/>
      <dgm:t>
        <a:bodyPr/>
        <a:lstStyle/>
        <a:p>
          <a:endParaRPr lang="en-US"/>
        </a:p>
      </dgm:t>
    </dgm:pt>
    <dgm:pt modelId="{81BB404A-AFBF-4DBD-85CA-1C320BE2A777}">
      <dgm:prSet custT="1"/>
      <dgm:spPr/>
      <dgm:t>
        <a:bodyPr/>
        <a:lstStyle/>
        <a:p>
          <a:pPr>
            <a:lnSpc>
              <a:spcPct val="100000"/>
            </a:lnSpc>
          </a:pPr>
          <a:r>
            <a:rPr lang="en-US" sz="1800" b="0" dirty="0"/>
            <a:t>Please </a:t>
          </a:r>
          <a:r>
            <a:rPr lang="en-US" sz="1800" dirty="0"/>
            <a:t>contact your CME Coordinator to register, then click </a:t>
          </a:r>
          <a:r>
            <a:rPr lang="en-US" sz="1800" b="1" dirty="0">
              <a:hlinkClick xmlns:r="http://schemas.openxmlformats.org/officeDocument/2006/relationships" r:id="rId1"/>
            </a:rPr>
            <a:t>here</a:t>
          </a:r>
          <a:r>
            <a:rPr lang="en-US" sz="1800" dirty="0"/>
            <a:t> </a:t>
          </a:r>
        </a:p>
      </dgm:t>
    </dgm:pt>
    <dgm:pt modelId="{CDDB42D9-8E6D-40ED-88C9-BAF807E665B5}" type="parTrans" cxnId="{2F82CED4-0DDC-4EF2-B951-59F5194E7B26}">
      <dgm:prSet/>
      <dgm:spPr/>
      <dgm:t>
        <a:bodyPr/>
        <a:lstStyle/>
        <a:p>
          <a:endParaRPr lang="en-US"/>
        </a:p>
      </dgm:t>
    </dgm:pt>
    <dgm:pt modelId="{DFC2C25F-7B18-495A-9B10-E59B266B3585}" type="sibTrans" cxnId="{2F82CED4-0DDC-4EF2-B951-59F5194E7B26}">
      <dgm:prSet/>
      <dgm:spPr/>
      <dgm:t>
        <a:bodyPr/>
        <a:lstStyle/>
        <a:p>
          <a:endParaRPr lang="en-US"/>
        </a:p>
      </dgm:t>
    </dgm:pt>
    <dgm:pt modelId="{571DD26A-F4CE-4276-9FFD-1162111AD539}">
      <dgm:prSet custT="1"/>
      <dgm:spPr/>
      <dgm:t>
        <a:bodyPr/>
        <a:lstStyle/>
        <a:p>
          <a:pPr>
            <a:lnSpc>
              <a:spcPct val="100000"/>
            </a:lnSpc>
          </a:pPr>
          <a:r>
            <a:rPr lang="en-US" sz="1700" dirty="0"/>
            <a:t>Most on-line </a:t>
          </a:r>
          <a:r>
            <a:rPr lang="en-US" sz="1700" b="1" dirty="0" err="1"/>
            <a:t>CAPCE</a:t>
          </a:r>
          <a:r>
            <a:rPr lang="en-US" sz="1700" b="1" dirty="0"/>
            <a:t> Approved </a:t>
          </a:r>
          <a:r>
            <a:rPr lang="en-US" sz="1700" dirty="0"/>
            <a:t>classes at your level of certification can be submitted for core content.  For specific questions, email </a:t>
          </a:r>
          <a:r>
            <a:rPr lang="en-US" sz="1700" b="1" dirty="0">
              <a:hlinkClick xmlns:r="http://schemas.openxmlformats.org/officeDocument/2006/relationships" r:id="rId2"/>
            </a:rPr>
            <a:t>Dina Wayrich   </a:t>
          </a:r>
          <a:r>
            <a:rPr lang="en-US" sz="1700" b="0" dirty="0"/>
            <a:t>or</a:t>
          </a:r>
          <a:r>
            <a:rPr lang="en-US" sz="1700" b="1" dirty="0"/>
            <a:t> </a:t>
          </a:r>
          <a:r>
            <a:rPr lang="en-US" sz="1700" b="1" dirty="0">
              <a:hlinkClick xmlns:r="http://schemas.openxmlformats.org/officeDocument/2006/relationships" r:id="rId3"/>
            </a:rPr>
            <a:t>James </a:t>
          </a:r>
          <a:r>
            <a:rPr lang="en-US" sz="1700" b="1" dirty="0" err="1">
              <a:hlinkClick xmlns:r="http://schemas.openxmlformats.org/officeDocument/2006/relationships" r:id="rId3"/>
            </a:rPr>
            <a:t>MacDonell</a:t>
          </a:r>
          <a:endParaRPr lang="en-US" sz="1700" b="1" dirty="0"/>
        </a:p>
      </dgm:t>
    </dgm:pt>
    <dgm:pt modelId="{2D1FD530-CF8A-4B14-A318-69F0F222B9CF}" type="parTrans" cxnId="{1F6EEEEE-C4A7-4B40-8959-2DAAEB50B089}">
      <dgm:prSet/>
      <dgm:spPr/>
      <dgm:t>
        <a:bodyPr/>
        <a:lstStyle/>
        <a:p>
          <a:endParaRPr lang="en-US"/>
        </a:p>
      </dgm:t>
    </dgm:pt>
    <dgm:pt modelId="{516E67AD-F662-44FB-AA9B-33CD42BB938D}" type="sibTrans" cxnId="{1F6EEEEE-C4A7-4B40-8959-2DAAEB50B089}">
      <dgm:prSet/>
      <dgm:spPr/>
      <dgm:t>
        <a:bodyPr/>
        <a:lstStyle/>
        <a:p>
          <a:endParaRPr lang="en-US"/>
        </a:p>
      </dgm:t>
    </dgm:pt>
    <dgm:pt modelId="{08B8DE73-5E14-4F99-9249-D21C840593E2}" type="pres">
      <dgm:prSet presAssocID="{D50DB97B-63BD-4C57-B965-68AFE6369A67}" presName="root" presStyleCnt="0">
        <dgm:presLayoutVars>
          <dgm:dir/>
          <dgm:resizeHandles val="exact"/>
        </dgm:presLayoutVars>
      </dgm:prSet>
      <dgm:spPr/>
    </dgm:pt>
    <dgm:pt modelId="{E9AB1C75-374D-4E07-AF98-5D20A10C2177}" type="pres">
      <dgm:prSet presAssocID="{A70AD1A5-C432-45E0-A14A-6EADEFCB9F0F}" presName="compNode" presStyleCnt="0"/>
      <dgm:spPr/>
    </dgm:pt>
    <dgm:pt modelId="{967F475B-E0EA-43EE-957D-52167D31B5D9}" type="pres">
      <dgm:prSet presAssocID="{A70AD1A5-C432-45E0-A14A-6EADEFCB9F0F}" presName="bgRect" presStyleLbl="bgShp" presStyleIdx="0" presStyleCnt="3"/>
      <dgm:spPr/>
    </dgm:pt>
    <dgm:pt modelId="{C50554FC-2A1E-44AB-B840-7E8E21D16A59}" type="pres">
      <dgm:prSet presAssocID="{A70AD1A5-C432-45E0-A14A-6EADEFCB9F0F}"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Home"/>
        </a:ext>
      </dgm:extLst>
    </dgm:pt>
    <dgm:pt modelId="{C047BF2B-6120-4D36-88F5-FF43D477B8F4}" type="pres">
      <dgm:prSet presAssocID="{A70AD1A5-C432-45E0-A14A-6EADEFCB9F0F}" presName="spaceRect" presStyleCnt="0"/>
      <dgm:spPr/>
    </dgm:pt>
    <dgm:pt modelId="{28D2C9E2-9B08-483A-8FFE-B261FB837D00}" type="pres">
      <dgm:prSet presAssocID="{A70AD1A5-C432-45E0-A14A-6EADEFCB9F0F}" presName="parTx" presStyleLbl="revTx" presStyleIdx="0" presStyleCnt="3" custScaleX="100000">
        <dgm:presLayoutVars>
          <dgm:chMax val="0"/>
          <dgm:chPref val="0"/>
        </dgm:presLayoutVars>
      </dgm:prSet>
      <dgm:spPr/>
    </dgm:pt>
    <dgm:pt modelId="{713DDDF4-08A0-4591-AD43-050F66F7655F}" type="pres">
      <dgm:prSet presAssocID="{7CE7E8C9-685E-4921-BB4A-6CC11F76559D}" presName="sibTrans" presStyleCnt="0"/>
      <dgm:spPr/>
    </dgm:pt>
    <dgm:pt modelId="{680F82D6-7E4E-48EF-B5F4-CFE9920EF5BE}" type="pres">
      <dgm:prSet presAssocID="{81BB404A-AFBF-4DBD-85CA-1C320BE2A777}" presName="compNode" presStyleCnt="0"/>
      <dgm:spPr/>
    </dgm:pt>
    <dgm:pt modelId="{956480DD-1F9A-49B3-B1D5-1F6E7935E441}" type="pres">
      <dgm:prSet presAssocID="{81BB404A-AFBF-4DBD-85CA-1C320BE2A777}" presName="bgRect" presStyleLbl="bgShp" presStyleIdx="1" presStyleCnt="3"/>
      <dgm:spPr/>
    </dgm:pt>
    <dgm:pt modelId="{4565D549-C248-4CDA-89FE-E7C87CBA3AA5}" type="pres">
      <dgm:prSet presAssocID="{81BB404A-AFBF-4DBD-85CA-1C320BE2A777}"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peaker Phone"/>
        </a:ext>
      </dgm:extLst>
    </dgm:pt>
    <dgm:pt modelId="{BCFA9094-CA79-4A0B-9532-32298369A642}" type="pres">
      <dgm:prSet presAssocID="{81BB404A-AFBF-4DBD-85CA-1C320BE2A777}" presName="spaceRect" presStyleCnt="0"/>
      <dgm:spPr/>
    </dgm:pt>
    <dgm:pt modelId="{C17D64A9-187C-412A-BECB-3D3CDCEDE58C}" type="pres">
      <dgm:prSet presAssocID="{81BB404A-AFBF-4DBD-85CA-1C320BE2A777}" presName="parTx" presStyleLbl="revTx" presStyleIdx="1" presStyleCnt="3">
        <dgm:presLayoutVars>
          <dgm:chMax val="0"/>
          <dgm:chPref val="0"/>
        </dgm:presLayoutVars>
      </dgm:prSet>
      <dgm:spPr/>
    </dgm:pt>
    <dgm:pt modelId="{08A50BA8-F944-4A6C-B697-B36F44633B8A}" type="pres">
      <dgm:prSet presAssocID="{DFC2C25F-7B18-495A-9B10-E59B266B3585}" presName="sibTrans" presStyleCnt="0"/>
      <dgm:spPr/>
    </dgm:pt>
    <dgm:pt modelId="{CA86B8CC-6616-48D2-9A8B-6213EF6310EA}" type="pres">
      <dgm:prSet presAssocID="{571DD26A-F4CE-4276-9FFD-1162111AD539}" presName="compNode" presStyleCnt="0"/>
      <dgm:spPr/>
    </dgm:pt>
    <dgm:pt modelId="{F5687AB7-22A0-442C-BC99-DBA94514307B}" type="pres">
      <dgm:prSet presAssocID="{571DD26A-F4CE-4276-9FFD-1162111AD539}" presName="bgRect" presStyleLbl="bgShp" presStyleIdx="2" presStyleCnt="3"/>
      <dgm:spPr/>
    </dgm:pt>
    <dgm:pt modelId="{DE38F8F9-A4B4-4D19-8FCF-C8F634198C76}" type="pres">
      <dgm:prSet presAssocID="{571DD26A-F4CE-4276-9FFD-1162111AD539}"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iploma Roll"/>
        </a:ext>
      </dgm:extLst>
    </dgm:pt>
    <dgm:pt modelId="{B3D8AFD5-9363-4EF0-BEC8-07F0310B07B1}" type="pres">
      <dgm:prSet presAssocID="{571DD26A-F4CE-4276-9FFD-1162111AD539}" presName="spaceRect" presStyleCnt="0"/>
      <dgm:spPr/>
    </dgm:pt>
    <dgm:pt modelId="{41270934-D4AA-4063-B4E8-C17AC5C443D9}" type="pres">
      <dgm:prSet presAssocID="{571DD26A-F4CE-4276-9FFD-1162111AD539}" presName="parTx" presStyleLbl="revTx" presStyleIdx="2" presStyleCnt="3">
        <dgm:presLayoutVars>
          <dgm:chMax val="0"/>
          <dgm:chPref val="0"/>
        </dgm:presLayoutVars>
      </dgm:prSet>
      <dgm:spPr/>
    </dgm:pt>
  </dgm:ptLst>
  <dgm:cxnLst>
    <dgm:cxn modelId="{8604A301-7384-40FC-8554-30E4FFC9AA9B}" type="presOf" srcId="{D50DB97B-63BD-4C57-B965-68AFE6369A67}" destId="{08B8DE73-5E14-4F99-9249-D21C840593E2}" srcOrd="0" destOrd="0" presId="urn:microsoft.com/office/officeart/2018/2/layout/IconVerticalSolidList"/>
    <dgm:cxn modelId="{9D599C0C-7301-4D40-9362-FB873E09F543}" srcId="{D50DB97B-63BD-4C57-B965-68AFE6369A67}" destId="{A70AD1A5-C432-45E0-A14A-6EADEFCB9F0F}" srcOrd="0" destOrd="0" parTransId="{A39EB6C9-ACE1-467F-8303-91E4FCF84E06}" sibTransId="{7CE7E8C9-685E-4921-BB4A-6CC11F76559D}"/>
    <dgm:cxn modelId="{0474461A-12EA-40A9-BC6B-3D0E3EECCF2B}" type="presOf" srcId="{81BB404A-AFBF-4DBD-85CA-1C320BE2A777}" destId="{C17D64A9-187C-412A-BECB-3D3CDCEDE58C}" srcOrd="0" destOrd="0" presId="urn:microsoft.com/office/officeart/2018/2/layout/IconVerticalSolidList"/>
    <dgm:cxn modelId="{9AA3DE47-1E78-47AB-8FBA-BAA56AD43156}" type="presOf" srcId="{A70AD1A5-C432-45E0-A14A-6EADEFCB9F0F}" destId="{28D2C9E2-9B08-483A-8FFE-B261FB837D00}" srcOrd="0" destOrd="0" presId="urn:microsoft.com/office/officeart/2018/2/layout/IconVerticalSolidList"/>
    <dgm:cxn modelId="{24295E97-B39F-4D0E-8051-B56E8E4DBD85}" type="presOf" srcId="{571DD26A-F4CE-4276-9FFD-1162111AD539}" destId="{41270934-D4AA-4063-B4E8-C17AC5C443D9}" srcOrd="0" destOrd="0" presId="urn:microsoft.com/office/officeart/2018/2/layout/IconVerticalSolidList"/>
    <dgm:cxn modelId="{2F82CED4-0DDC-4EF2-B951-59F5194E7B26}" srcId="{D50DB97B-63BD-4C57-B965-68AFE6369A67}" destId="{81BB404A-AFBF-4DBD-85CA-1C320BE2A777}" srcOrd="1" destOrd="0" parTransId="{CDDB42D9-8E6D-40ED-88C9-BAF807E665B5}" sibTransId="{DFC2C25F-7B18-495A-9B10-E59B266B3585}"/>
    <dgm:cxn modelId="{1F6EEEEE-C4A7-4B40-8959-2DAAEB50B089}" srcId="{D50DB97B-63BD-4C57-B965-68AFE6369A67}" destId="{571DD26A-F4CE-4276-9FFD-1162111AD539}" srcOrd="2" destOrd="0" parTransId="{2D1FD530-CF8A-4B14-A318-69F0F222B9CF}" sibTransId="{516E67AD-F662-44FB-AA9B-33CD42BB938D}"/>
    <dgm:cxn modelId="{FF21FFDB-1566-492C-829E-254388880FE4}" type="presParOf" srcId="{08B8DE73-5E14-4F99-9249-D21C840593E2}" destId="{E9AB1C75-374D-4E07-AF98-5D20A10C2177}" srcOrd="0" destOrd="0" presId="urn:microsoft.com/office/officeart/2018/2/layout/IconVerticalSolidList"/>
    <dgm:cxn modelId="{8D3F86F4-47DC-41B2-ABB9-ECA14151D62C}" type="presParOf" srcId="{E9AB1C75-374D-4E07-AF98-5D20A10C2177}" destId="{967F475B-E0EA-43EE-957D-52167D31B5D9}" srcOrd="0" destOrd="0" presId="urn:microsoft.com/office/officeart/2018/2/layout/IconVerticalSolidList"/>
    <dgm:cxn modelId="{1AA20581-BFD7-41CE-96DD-81D775EA2DAB}" type="presParOf" srcId="{E9AB1C75-374D-4E07-AF98-5D20A10C2177}" destId="{C50554FC-2A1E-44AB-B840-7E8E21D16A59}" srcOrd="1" destOrd="0" presId="urn:microsoft.com/office/officeart/2018/2/layout/IconVerticalSolidList"/>
    <dgm:cxn modelId="{A5CCB82D-E485-4108-B766-BF956DFDDFAC}" type="presParOf" srcId="{E9AB1C75-374D-4E07-AF98-5D20A10C2177}" destId="{C047BF2B-6120-4D36-88F5-FF43D477B8F4}" srcOrd="2" destOrd="0" presId="urn:microsoft.com/office/officeart/2018/2/layout/IconVerticalSolidList"/>
    <dgm:cxn modelId="{EFD1347E-6FE0-47F0-BF86-1449BBA62BD3}" type="presParOf" srcId="{E9AB1C75-374D-4E07-AF98-5D20A10C2177}" destId="{28D2C9E2-9B08-483A-8FFE-B261FB837D00}" srcOrd="3" destOrd="0" presId="urn:microsoft.com/office/officeart/2018/2/layout/IconVerticalSolidList"/>
    <dgm:cxn modelId="{21F08942-049C-44E0-968F-F0AD8CCB81C3}" type="presParOf" srcId="{08B8DE73-5E14-4F99-9249-D21C840593E2}" destId="{713DDDF4-08A0-4591-AD43-050F66F7655F}" srcOrd="1" destOrd="0" presId="urn:microsoft.com/office/officeart/2018/2/layout/IconVerticalSolidList"/>
    <dgm:cxn modelId="{B88A7D88-7272-4DDC-A717-36ED69A07427}" type="presParOf" srcId="{08B8DE73-5E14-4F99-9249-D21C840593E2}" destId="{680F82D6-7E4E-48EF-B5F4-CFE9920EF5BE}" srcOrd="2" destOrd="0" presId="urn:microsoft.com/office/officeart/2018/2/layout/IconVerticalSolidList"/>
    <dgm:cxn modelId="{0B3AE3D6-4477-4493-866A-B08A40CD8E24}" type="presParOf" srcId="{680F82D6-7E4E-48EF-B5F4-CFE9920EF5BE}" destId="{956480DD-1F9A-49B3-B1D5-1F6E7935E441}" srcOrd="0" destOrd="0" presId="urn:microsoft.com/office/officeart/2018/2/layout/IconVerticalSolidList"/>
    <dgm:cxn modelId="{76B64EAB-70A6-4E80-BAD6-45867CEDA00C}" type="presParOf" srcId="{680F82D6-7E4E-48EF-B5F4-CFE9920EF5BE}" destId="{4565D549-C248-4CDA-89FE-E7C87CBA3AA5}" srcOrd="1" destOrd="0" presId="urn:microsoft.com/office/officeart/2018/2/layout/IconVerticalSolidList"/>
    <dgm:cxn modelId="{CE7B4B45-F916-4DAF-9C49-DA6A68D1E492}" type="presParOf" srcId="{680F82D6-7E4E-48EF-B5F4-CFE9920EF5BE}" destId="{BCFA9094-CA79-4A0B-9532-32298369A642}" srcOrd="2" destOrd="0" presId="urn:microsoft.com/office/officeart/2018/2/layout/IconVerticalSolidList"/>
    <dgm:cxn modelId="{7242FDED-9E56-4CA7-AEBD-05EDB5D58700}" type="presParOf" srcId="{680F82D6-7E4E-48EF-B5F4-CFE9920EF5BE}" destId="{C17D64A9-187C-412A-BECB-3D3CDCEDE58C}" srcOrd="3" destOrd="0" presId="urn:microsoft.com/office/officeart/2018/2/layout/IconVerticalSolidList"/>
    <dgm:cxn modelId="{5B9012F7-8122-44E9-BA26-773C9035F98A}" type="presParOf" srcId="{08B8DE73-5E14-4F99-9249-D21C840593E2}" destId="{08A50BA8-F944-4A6C-B697-B36F44633B8A}" srcOrd="3" destOrd="0" presId="urn:microsoft.com/office/officeart/2018/2/layout/IconVerticalSolidList"/>
    <dgm:cxn modelId="{31FE95FF-400E-4A63-B766-B19A34B695E1}" type="presParOf" srcId="{08B8DE73-5E14-4F99-9249-D21C840593E2}" destId="{CA86B8CC-6616-48D2-9A8B-6213EF6310EA}" srcOrd="4" destOrd="0" presId="urn:microsoft.com/office/officeart/2018/2/layout/IconVerticalSolidList"/>
    <dgm:cxn modelId="{DB3CF2D5-9322-4BDB-850B-8AA93CCD9FCA}" type="presParOf" srcId="{CA86B8CC-6616-48D2-9A8B-6213EF6310EA}" destId="{F5687AB7-22A0-442C-BC99-DBA94514307B}" srcOrd="0" destOrd="0" presId="urn:microsoft.com/office/officeart/2018/2/layout/IconVerticalSolidList"/>
    <dgm:cxn modelId="{C3CA4333-7A4B-4B91-933B-AC5E62CAD1E9}" type="presParOf" srcId="{CA86B8CC-6616-48D2-9A8B-6213EF6310EA}" destId="{DE38F8F9-A4B4-4D19-8FCF-C8F634198C76}" srcOrd="1" destOrd="0" presId="urn:microsoft.com/office/officeart/2018/2/layout/IconVerticalSolidList"/>
    <dgm:cxn modelId="{DE60033C-8369-4F3F-9045-46AFD84A6F9E}" type="presParOf" srcId="{CA86B8CC-6616-48D2-9A8B-6213EF6310EA}" destId="{B3D8AFD5-9363-4EF0-BEC8-07F0310B07B1}" srcOrd="2" destOrd="0" presId="urn:microsoft.com/office/officeart/2018/2/layout/IconVerticalSolidList"/>
    <dgm:cxn modelId="{8992AE8F-1962-496B-ACE4-6F332AA97544}" type="presParOf" srcId="{CA86B8CC-6616-48D2-9A8B-6213EF6310EA}" destId="{41270934-D4AA-4063-B4E8-C17AC5C443D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ECF4A8-1C45-456C-9B42-490CA36FD92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61651BF7-C5CB-41F4-BD15-32533E19190F}">
      <dgm:prSet/>
      <dgm:spPr/>
      <dgm:t>
        <a:bodyPr/>
        <a:lstStyle/>
        <a:p>
          <a:pPr algn="ctr"/>
          <a:r>
            <a:rPr lang="en-US" dirty="0"/>
            <a:t>Completed online recertification form. The form will be </a:t>
          </a:r>
          <a:r>
            <a:rPr lang="en-US" b="0" dirty="0"/>
            <a:t>signed</a:t>
          </a:r>
          <a:r>
            <a:rPr lang="en-US" dirty="0"/>
            <a:t> by the provider when they meet with </a:t>
          </a:r>
          <a:r>
            <a:rPr lang="en-US" dirty="0" err="1"/>
            <a:t>SCEMS</a:t>
          </a:r>
          <a:r>
            <a:rPr lang="en-US" dirty="0"/>
            <a:t> for their final review. </a:t>
          </a:r>
        </a:p>
      </dgm:t>
    </dgm:pt>
    <dgm:pt modelId="{BDB1E3D7-3E36-4EE3-8DEF-3A403869B52D}" type="parTrans" cxnId="{59F268AA-A860-4377-9B08-BDEDCB11F4E8}">
      <dgm:prSet/>
      <dgm:spPr/>
      <dgm:t>
        <a:bodyPr/>
        <a:lstStyle/>
        <a:p>
          <a:endParaRPr lang="en-US"/>
        </a:p>
      </dgm:t>
    </dgm:pt>
    <dgm:pt modelId="{F6E26A30-46FF-4847-A788-64E54DD9D660}" type="sibTrans" cxnId="{59F268AA-A860-4377-9B08-BDEDCB11F4E8}">
      <dgm:prSet/>
      <dgm:spPr/>
      <dgm:t>
        <a:bodyPr/>
        <a:lstStyle/>
        <a:p>
          <a:endParaRPr lang="en-US"/>
        </a:p>
      </dgm:t>
    </dgm:pt>
    <dgm:pt modelId="{1EB8778F-FF4E-4ED8-873D-D602DAEDCF07}">
      <dgm:prSet/>
      <dgm:spPr/>
      <dgm:t>
        <a:bodyPr/>
        <a:lstStyle/>
        <a:p>
          <a:endParaRPr lang="en-US" dirty="0"/>
        </a:p>
      </dgm:t>
    </dgm:pt>
    <dgm:pt modelId="{E6504C9A-EEED-4020-B202-54EAAD5C4898}" type="parTrans" cxnId="{9EAEF853-1BF8-4178-A4AA-356CE3EF6FA7}">
      <dgm:prSet/>
      <dgm:spPr/>
      <dgm:t>
        <a:bodyPr/>
        <a:lstStyle/>
        <a:p>
          <a:endParaRPr lang="en-US"/>
        </a:p>
      </dgm:t>
    </dgm:pt>
    <dgm:pt modelId="{2B115D0E-E324-4A8E-9F81-7C52FE1AC65A}" type="sibTrans" cxnId="{9EAEF853-1BF8-4178-A4AA-356CE3EF6FA7}">
      <dgm:prSet/>
      <dgm:spPr/>
      <dgm:t>
        <a:bodyPr/>
        <a:lstStyle/>
        <a:p>
          <a:endParaRPr lang="en-US"/>
        </a:p>
      </dgm:t>
    </dgm:pt>
    <dgm:pt modelId="{BCD03E44-C07C-412B-B2A9-3D258AAB8CD9}">
      <dgm:prSet/>
      <dgm:spPr/>
      <dgm:t>
        <a:bodyPr/>
        <a:lstStyle/>
        <a:p>
          <a:pPr algn="ctr"/>
          <a:r>
            <a:rPr lang="en-US" b="0" dirty="0"/>
            <a:t>A copy of the </a:t>
          </a:r>
          <a:r>
            <a:rPr lang="en-US" b="0" dirty="0" err="1"/>
            <a:t>eCard</a:t>
          </a:r>
          <a:r>
            <a:rPr lang="en-US" b="0" dirty="0"/>
            <a:t> or copies of BOTH sides of the signed CPR card.</a:t>
          </a:r>
        </a:p>
      </dgm:t>
    </dgm:pt>
    <dgm:pt modelId="{23C1718D-A7D9-4596-936C-E0D66CD4980E}" type="parTrans" cxnId="{82E5DE28-7E64-43F2-9750-F24AC18F4E62}">
      <dgm:prSet/>
      <dgm:spPr/>
      <dgm:t>
        <a:bodyPr/>
        <a:lstStyle/>
        <a:p>
          <a:endParaRPr lang="en-US"/>
        </a:p>
      </dgm:t>
    </dgm:pt>
    <dgm:pt modelId="{1CFF3FDE-92CA-4B51-BD69-D4336E5993CB}" type="sibTrans" cxnId="{82E5DE28-7E64-43F2-9750-F24AC18F4E62}">
      <dgm:prSet/>
      <dgm:spPr/>
      <dgm:t>
        <a:bodyPr/>
        <a:lstStyle/>
        <a:p>
          <a:endParaRPr lang="en-US"/>
        </a:p>
      </dgm:t>
    </dgm:pt>
    <dgm:pt modelId="{CC28B2F8-C419-42A8-85CC-CA446BD5EF92}">
      <dgm:prSet/>
      <dgm:spPr/>
      <dgm:t>
        <a:bodyPr/>
        <a:lstStyle/>
        <a:p>
          <a:pPr algn="ctr"/>
          <a:r>
            <a:rPr lang="en-US"/>
            <a:t>Practical Skills Evaluation Sheets for all required skills.</a:t>
          </a:r>
        </a:p>
      </dgm:t>
    </dgm:pt>
    <dgm:pt modelId="{A2F182B3-F2AC-4402-A428-0571BE5277F3}" type="parTrans" cxnId="{BCFEE0F2-FD81-4559-A5BA-8C67BDA06DDA}">
      <dgm:prSet/>
      <dgm:spPr/>
      <dgm:t>
        <a:bodyPr/>
        <a:lstStyle/>
        <a:p>
          <a:endParaRPr lang="en-US"/>
        </a:p>
      </dgm:t>
    </dgm:pt>
    <dgm:pt modelId="{7FE3D94D-7CCC-4661-9353-06BBBF97FF6A}" type="sibTrans" cxnId="{BCFEE0F2-FD81-4559-A5BA-8C67BDA06DDA}">
      <dgm:prSet/>
      <dgm:spPr/>
      <dgm:t>
        <a:bodyPr/>
        <a:lstStyle/>
        <a:p>
          <a:endParaRPr lang="en-US"/>
        </a:p>
      </dgm:t>
    </dgm:pt>
    <dgm:pt modelId="{ACAD9688-BD05-4C4C-BFF6-D9C4D714CF57}">
      <dgm:prSet/>
      <dgm:spPr/>
      <dgm:t>
        <a:bodyPr/>
        <a:lstStyle/>
        <a:p>
          <a:pPr algn="ctr"/>
          <a:r>
            <a:rPr lang="en-US" b="0" dirty="0"/>
            <a:t>Paramedics and CC’s must also provide verification of course completion in ACLS and PALS (or equivalent) by submitting a photocopy of their current, non-expired, certification card.</a:t>
          </a:r>
        </a:p>
      </dgm:t>
    </dgm:pt>
    <dgm:pt modelId="{4F9E024F-4F93-4982-961C-FA8C5445C31C}" type="parTrans" cxnId="{D48C7A7C-8A48-4207-9761-2B164DE4B9B2}">
      <dgm:prSet/>
      <dgm:spPr/>
      <dgm:t>
        <a:bodyPr/>
        <a:lstStyle/>
        <a:p>
          <a:endParaRPr lang="en-US"/>
        </a:p>
      </dgm:t>
    </dgm:pt>
    <dgm:pt modelId="{C284E526-F339-43F9-87F1-B02645D4F9C9}" type="sibTrans" cxnId="{D48C7A7C-8A48-4207-9761-2B164DE4B9B2}">
      <dgm:prSet/>
      <dgm:spPr/>
      <dgm:t>
        <a:bodyPr/>
        <a:lstStyle/>
        <a:p>
          <a:endParaRPr lang="en-US"/>
        </a:p>
      </dgm:t>
    </dgm:pt>
    <dgm:pt modelId="{2DB184A4-AD2F-436A-949E-9B1B02425965}" type="pres">
      <dgm:prSet presAssocID="{F5ECF4A8-1C45-456C-9B42-490CA36FD924}" presName="linear" presStyleCnt="0">
        <dgm:presLayoutVars>
          <dgm:animLvl val="lvl"/>
          <dgm:resizeHandles val="exact"/>
        </dgm:presLayoutVars>
      </dgm:prSet>
      <dgm:spPr/>
    </dgm:pt>
    <dgm:pt modelId="{27F702E9-834B-4826-89EA-A93CD7198845}" type="pres">
      <dgm:prSet presAssocID="{61651BF7-C5CB-41F4-BD15-32533E19190F}" presName="parentText" presStyleLbl="node1" presStyleIdx="0" presStyleCnt="4">
        <dgm:presLayoutVars>
          <dgm:chMax val="0"/>
          <dgm:bulletEnabled val="1"/>
        </dgm:presLayoutVars>
      </dgm:prSet>
      <dgm:spPr/>
    </dgm:pt>
    <dgm:pt modelId="{86AC566B-F3FC-4D61-9527-E339694560D8}" type="pres">
      <dgm:prSet presAssocID="{61651BF7-C5CB-41F4-BD15-32533E19190F}" presName="childText" presStyleLbl="revTx" presStyleIdx="0" presStyleCnt="1">
        <dgm:presLayoutVars>
          <dgm:bulletEnabled val="1"/>
        </dgm:presLayoutVars>
      </dgm:prSet>
      <dgm:spPr/>
    </dgm:pt>
    <dgm:pt modelId="{5B5AB0CC-F3A4-4110-A6F6-32E381C364F3}" type="pres">
      <dgm:prSet presAssocID="{BCD03E44-C07C-412B-B2A9-3D258AAB8CD9}" presName="parentText" presStyleLbl="node1" presStyleIdx="1" presStyleCnt="4" custLinFactY="-8350" custLinFactNeighborY="-100000">
        <dgm:presLayoutVars>
          <dgm:chMax val="0"/>
          <dgm:bulletEnabled val="1"/>
        </dgm:presLayoutVars>
      </dgm:prSet>
      <dgm:spPr/>
    </dgm:pt>
    <dgm:pt modelId="{F50BB37B-B811-4048-9C04-0BF78A1E73FA}" type="pres">
      <dgm:prSet presAssocID="{1CFF3FDE-92CA-4B51-BD69-D4336E5993CB}" presName="spacer" presStyleCnt="0"/>
      <dgm:spPr/>
    </dgm:pt>
    <dgm:pt modelId="{C81BF370-5B87-4948-BBF2-448F6C5CFB16}" type="pres">
      <dgm:prSet presAssocID="{CC28B2F8-C419-42A8-85CC-CA446BD5EF92}" presName="parentText" presStyleLbl="node1" presStyleIdx="2" presStyleCnt="4" custLinFactY="-4285" custLinFactNeighborY="-100000">
        <dgm:presLayoutVars>
          <dgm:chMax val="0"/>
          <dgm:bulletEnabled val="1"/>
        </dgm:presLayoutVars>
      </dgm:prSet>
      <dgm:spPr/>
    </dgm:pt>
    <dgm:pt modelId="{08BD0660-2E58-46C8-A66C-9521128A770C}" type="pres">
      <dgm:prSet presAssocID="{7FE3D94D-7CCC-4661-9353-06BBBF97FF6A}" presName="spacer" presStyleCnt="0"/>
      <dgm:spPr/>
    </dgm:pt>
    <dgm:pt modelId="{DD1F7EB8-BD57-42B1-97DD-0A1CB105500C}" type="pres">
      <dgm:prSet presAssocID="{ACAD9688-BD05-4C4C-BFF6-D9C4D714CF57}" presName="parentText" presStyleLbl="node1" presStyleIdx="3" presStyleCnt="4">
        <dgm:presLayoutVars>
          <dgm:chMax val="0"/>
          <dgm:bulletEnabled val="1"/>
        </dgm:presLayoutVars>
      </dgm:prSet>
      <dgm:spPr/>
    </dgm:pt>
  </dgm:ptLst>
  <dgm:cxnLst>
    <dgm:cxn modelId="{2B623B21-C7C5-4180-8FB2-94829D6B9758}" type="presOf" srcId="{BCD03E44-C07C-412B-B2A9-3D258AAB8CD9}" destId="{5B5AB0CC-F3A4-4110-A6F6-32E381C364F3}" srcOrd="0" destOrd="0" presId="urn:microsoft.com/office/officeart/2005/8/layout/vList2"/>
    <dgm:cxn modelId="{82E5DE28-7E64-43F2-9750-F24AC18F4E62}" srcId="{F5ECF4A8-1C45-456C-9B42-490CA36FD924}" destId="{BCD03E44-C07C-412B-B2A9-3D258AAB8CD9}" srcOrd="1" destOrd="0" parTransId="{23C1718D-A7D9-4596-936C-E0D66CD4980E}" sibTransId="{1CFF3FDE-92CA-4B51-BD69-D4336E5993CB}"/>
    <dgm:cxn modelId="{DF0C9939-5124-4D0D-8CA8-10BB5AA3B4F7}" type="presOf" srcId="{1EB8778F-FF4E-4ED8-873D-D602DAEDCF07}" destId="{86AC566B-F3FC-4D61-9527-E339694560D8}" srcOrd="0" destOrd="0" presId="urn:microsoft.com/office/officeart/2005/8/layout/vList2"/>
    <dgm:cxn modelId="{9EAEF853-1BF8-4178-A4AA-356CE3EF6FA7}" srcId="{61651BF7-C5CB-41F4-BD15-32533E19190F}" destId="{1EB8778F-FF4E-4ED8-873D-D602DAEDCF07}" srcOrd="0" destOrd="0" parTransId="{E6504C9A-EEED-4020-B202-54EAAD5C4898}" sibTransId="{2B115D0E-E324-4A8E-9F81-7C52FE1AC65A}"/>
    <dgm:cxn modelId="{874EC454-796D-4CD3-A16D-D16BB568CA31}" type="presOf" srcId="{CC28B2F8-C419-42A8-85CC-CA446BD5EF92}" destId="{C81BF370-5B87-4948-BBF2-448F6C5CFB16}" srcOrd="0" destOrd="0" presId="urn:microsoft.com/office/officeart/2005/8/layout/vList2"/>
    <dgm:cxn modelId="{D48C7A7C-8A48-4207-9761-2B164DE4B9B2}" srcId="{F5ECF4A8-1C45-456C-9B42-490CA36FD924}" destId="{ACAD9688-BD05-4C4C-BFF6-D9C4D714CF57}" srcOrd="3" destOrd="0" parTransId="{4F9E024F-4F93-4982-961C-FA8C5445C31C}" sibTransId="{C284E526-F339-43F9-87F1-B02645D4F9C9}"/>
    <dgm:cxn modelId="{9BD6F287-CBBD-4ECD-8656-2B512EBC8102}" type="presOf" srcId="{F5ECF4A8-1C45-456C-9B42-490CA36FD924}" destId="{2DB184A4-AD2F-436A-949E-9B1B02425965}" srcOrd="0" destOrd="0" presId="urn:microsoft.com/office/officeart/2005/8/layout/vList2"/>
    <dgm:cxn modelId="{59F268AA-A860-4377-9B08-BDEDCB11F4E8}" srcId="{F5ECF4A8-1C45-456C-9B42-490CA36FD924}" destId="{61651BF7-C5CB-41F4-BD15-32533E19190F}" srcOrd="0" destOrd="0" parTransId="{BDB1E3D7-3E36-4EE3-8DEF-3A403869B52D}" sibTransId="{F6E26A30-46FF-4847-A788-64E54DD9D660}"/>
    <dgm:cxn modelId="{F3B562C2-13B3-493E-8F48-21E425AA2704}" type="presOf" srcId="{ACAD9688-BD05-4C4C-BFF6-D9C4D714CF57}" destId="{DD1F7EB8-BD57-42B1-97DD-0A1CB105500C}" srcOrd="0" destOrd="0" presId="urn:microsoft.com/office/officeart/2005/8/layout/vList2"/>
    <dgm:cxn modelId="{6D5043D7-602F-48D1-A03A-E666FC45BCF5}" type="presOf" srcId="{61651BF7-C5CB-41F4-BD15-32533E19190F}" destId="{27F702E9-834B-4826-89EA-A93CD7198845}" srcOrd="0" destOrd="0" presId="urn:microsoft.com/office/officeart/2005/8/layout/vList2"/>
    <dgm:cxn modelId="{BCFEE0F2-FD81-4559-A5BA-8C67BDA06DDA}" srcId="{F5ECF4A8-1C45-456C-9B42-490CA36FD924}" destId="{CC28B2F8-C419-42A8-85CC-CA446BD5EF92}" srcOrd="2" destOrd="0" parTransId="{A2F182B3-F2AC-4402-A428-0571BE5277F3}" sibTransId="{7FE3D94D-7CCC-4661-9353-06BBBF97FF6A}"/>
    <dgm:cxn modelId="{3E56EFD5-F459-4857-BCD8-95FF360A4B27}" type="presParOf" srcId="{2DB184A4-AD2F-436A-949E-9B1B02425965}" destId="{27F702E9-834B-4826-89EA-A93CD7198845}" srcOrd="0" destOrd="0" presId="urn:microsoft.com/office/officeart/2005/8/layout/vList2"/>
    <dgm:cxn modelId="{5C25C066-C7FA-436E-9A66-6E99BA95CB0E}" type="presParOf" srcId="{2DB184A4-AD2F-436A-949E-9B1B02425965}" destId="{86AC566B-F3FC-4D61-9527-E339694560D8}" srcOrd="1" destOrd="0" presId="urn:microsoft.com/office/officeart/2005/8/layout/vList2"/>
    <dgm:cxn modelId="{05DFF87E-A8E7-4CAC-92C5-3FE545463C36}" type="presParOf" srcId="{2DB184A4-AD2F-436A-949E-9B1B02425965}" destId="{5B5AB0CC-F3A4-4110-A6F6-32E381C364F3}" srcOrd="2" destOrd="0" presId="urn:microsoft.com/office/officeart/2005/8/layout/vList2"/>
    <dgm:cxn modelId="{21FE4E30-0497-43B1-B129-77783F7E95B3}" type="presParOf" srcId="{2DB184A4-AD2F-436A-949E-9B1B02425965}" destId="{F50BB37B-B811-4048-9C04-0BF78A1E73FA}" srcOrd="3" destOrd="0" presId="urn:microsoft.com/office/officeart/2005/8/layout/vList2"/>
    <dgm:cxn modelId="{140E2954-888B-41F0-8044-4CB7A5CC56E5}" type="presParOf" srcId="{2DB184A4-AD2F-436A-949E-9B1B02425965}" destId="{C81BF370-5B87-4948-BBF2-448F6C5CFB16}" srcOrd="4" destOrd="0" presId="urn:microsoft.com/office/officeart/2005/8/layout/vList2"/>
    <dgm:cxn modelId="{E2E588D6-5F11-4B2B-AF72-74E2D934F950}" type="presParOf" srcId="{2DB184A4-AD2F-436A-949E-9B1B02425965}" destId="{08BD0660-2E58-46C8-A66C-9521128A770C}" srcOrd="5" destOrd="0" presId="urn:microsoft.com/office/officeart/2005/8/layout/vList2"/>
    <dgm:cxn modelId="{50A6AB40-DE0E-4A01-9AD8-05226E870F61}" type="presParOf" srcId="{2DB184A4-AD2F-436A-949E-9B1B02425965}" destId="{DD1F7EB8-BD57-42B1-97DD-0A1CB105500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E79623-6F1D-44BF-8CF0-FC92CC1DC77B}"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8D10DDEB-315F-4996-A5B3-6A961CC25D4A}">
      <dgm:prSet custT="1"/>
      <dgm:spPr/>
      <dgm:t>
        <a:bodyPr/>
        <a:lstStyle/>
        <a:p>
          <a:r>
            <a:rPr lang="en-US" sz="2000" b="1" dirty="0"/>
            <a:t>No.  They are intended to expand upon the basic knowledge learned in an original EMS course</a:t>
          </a:r>
          <a:endParaRPr lang="en-US" sz="2000" dirty="0"/>
        </a:p>
      </dgm:t>
    </dgm:pt>
    <dgm:pt modelId="{08B01C50-4B0F-4BC5-BDC3-7A805F23A565}" type="parTrans" cxnId="{0155342E-10C1-4B3D-9FF3-B28DA8531DD2}">
      <dgm:prSet/>
      <dgm:spPr/>
      <dgm:t>
        <a:bodyPr/>
        <a:lstStyle/>
        <a:p>
          <a:endParaRPr lang="en-US" sz="2000"/>
        </a:p>
      </dgm:t>
    </dgm:pt>
    <dgm:pt modelId="{8558DB8B-7378-4546-A45A-285117F9DAE8}" type="sibTrans" cxnId="{0155342E-10C1-4B3D-9FF3-B28DA8531DD2}">
      <dgm:prSet/>
      <dgm:spPr/>
      <dgm:t>
        <a:bodyPr/>
        <a:lstStyle/>
        <a:p>
          <a:endParaRPr lang="en-US" sz="2000"/>
        </a:p>
      </dgm:t>
    </dgm:pt>
    <dgm:pt modelId="{C460E48C-6A50-4B8D-9745-6C17E3717A13}">
      <dgm:prSet custT="1"/>
      <dgm:spPr/>
      <dgm:t>
        <a:bodyPr/>
        <a:lstStyle/>
        <a:p>
          <a:r>
            <a:rPr lang="en-US" sz="2000" b="1" dirty="0"/>
            <a:t>Records of CME sessions must be kept by the Agency, faxed to the Suffolk County EMS Division and  include: date of session; topic(s) covered &amp; outline; instructors name and signature; actual time spent in training; and copy of the presentation.</a:t>
          </a:r>
          <a:endParaRPr lang="en-US" sz="2000" dirty="0"/>
        </a:p>
      </dgm:t>
    </dgm:pt>
    <dgm:pt modelId="{8E7D45C6-3E25-4B03-8AAC-700CC52B3C52}" type="parTrans" cxnId="{E98BF7B3-156D-4A12-AE97-D74D5F37DA6D}">
      <dgm:prSet/>
      <dgm:spPr/>
      <dgm:t>
        <a:bodyPr/>
        <a:lstStyle/>
        <a:p>
          <a:endParaRPr lang="en-US" sz="2000"/>
        </a:p>
      </dgm:t>
    </dgm:pt>
    <dgm:pt modelId="{C31AC1CF-7BBE-446A-9682-55C926FBC808}" type="sibTrans" cxnId="{E98BF7B3-156D-4A12-AE97-D74D5F37DA6D}">
      <dgm:prSet/>
      <dgm:spPr/>
      <dgm:t>
        <a:bodyPr/>
        <a:lstStyle/>
        <a:p>
          <a:endParaRPr lang="en-US" sz="2000"/>
        </a:p>
      </dgm:t>
    </dgm:pt>
    <dgm:pt modelId="{38613378-C731-4345-95AB-C8A34DE63870}" type="pres">
      <dgm:prSet presAssocID="{94E79623-6F1D-44BF-8CF0-FC92CC1DC77B}" presName="linear" presStyleCnt="0">
        <dgm:presLayoutVars>
          <dgm:animLvl val="lvl"/>
          <dgm:resizeHandles val="exact"/>
        </dgm:presLayoutVars>
      </dgm:prSet>
      <dgm:spPr/>
    </dgm:pt>
    <dgm:pt modelId="{1016C0DB-01BE-435A-9A57-1235B92FAF23}" type="pres">
      <dgm:prSet presAssocID="{8D10DDEB-315F-4996-A5B3-6A961CC25D4A}" presName="parentText" presStyleLbl="node1" presStyleIdx="0" presStyleCnt="2">
        <dgm:presLayoutVars>
          <dgm:chMax val="0"/>
          <dgm:bulletEnabled val="1"/>
        </dgm:presLayoutVars>
      </dgm:prSet>
      <dgm:spPr/>
    </dgm:pt>
    <dgm:pt modelId="{DE9E827E-744B-4081-9A11-44267C8DDA5C}" type="pres">
      <dgm:prSet presAssocID="{8558DB8B-7378-4546-A45A-285117F9DAE8}" presName="spacer" presStyleCnt="0"/>
      <dgm:spPr/>
    </dgm:pt>
    <dgm:pt modelId="{CAC15DF6-0637-4CCD-9B40-AA2CCF109E72}" type="pres">
      <dgm:prSet presAssocID="{C460E48C-6A50-4B8D-9745-6C17E3717A13}" presName="parentText" presStyleLbl="node1" presStyleIdx="1" presStyleCnt="2">
        <dgm:presLayoutVars>
          <dgm:chMax val="0"/>
          <dgm:bulletEnabled val="1"/>
        </dgm:presLayoutVars>
      </dgm:prSet>
      <dgm:spPr/>
    </dgm:pt>
  </dgm:ptLst>
  <dgm:cxnLst>
    <dgm:cxn modelId="{0155342E-10C1-4B3D-9FF3-B28DA8531DD2}" srcId="{94E79623-6F1D-44BF-8CF0-FC92CC1DC77B}" destId="{8D10DDEB-315F-4996-A5B3-6A961CC25D4A}" srcOrd="0" destOrd="0" parTransId="{08B01C50-4B0F-4BC5-BDC3-7A805F23A565}" sibTransId="{8558DB8B-7378-4546-A45A-285117F9DAE8}"/>
    <dgm:cxn modelId="{4E829F3A-F30D-4BF7-97DB-3276ABC8C25E}" type="presOf" srcId="{C460E48C-6A50-4B8D-9745-6C17E3717A13}" destId="{CAC15DF6-0637-4CCD-9B40-AA2CCF109E72}" srcOrd="0" destOrd="0" presId="urn:microsoft.com/office/officeart/2005/8/layout/vList2"/>
    <dgm:cxn modelId="{2A59E976-1854-46A4-BA93-D61C53E06AE3}" type="presOf" srcId="{94E79623-6F1D-44BF-8CF0-FC92CC1DC77B}" destId="{38613378-C731-4345-95AB-C8A34DE63870}" srcOrd="0" destOrd="0" presId="urn:microsoft.com/office/officeart/2005/8/layout/vList2"/>
    <dgm:cxn modelId="{E98BF7B3-156D-4A12-AE97-D74D5F37DA6D}" srcId="{94E79623-6F1D-44BF-8CF0-FC92CC1DC77B}" destId="{C460E48C-6A50-4B8D-9745-6C17E3717A13}" srcOrd="1" destOrd="0" parTransId="{8E7D45C6-3E25-4B03-8AAC-700CC52B3C52}" sibTransId="{C31AC1CF-7BBE-446A-9682-55C926FBC808}"/>
    <dgm:cxn modelId="{61CCF0EC-8072-4362-90F6-C187E7B05D15}" type="presOf" srcId="{8D10DDEB-315F-4996-A5B3-6A961CC25D4A}" destId="{1016C0DB-01BE-435A-9A57-1235B92FAF23}" srcOrd="0" destOrd="0" presId="urn:microsoft.com/office/officeart/2005/8/layout/vList2"/>
    <dgm:cxn modelId="{B86A7CA4-B08A-41CA-B177-21FE05F0C8D0}" type="presParOf" srcId="{38613378-C731-4345-95AB-C8A34DE63870}" destId="{1016C0DB-01BE-435A-9A57-1235B92FAF23}" srcOrd="0" destOrd="0" presId="urn:microsoft.com/office/officeart/2005/8/layout/vList2"/>
    <dgm:cxn modelId="{D7E7B720-CF6F-49A4-BFBB-2AE433864FF0}" type="presParOf" srcId="{38613378-C731-4345-95AB-C8A34DE63870}" destId="{DE9E827E-744B-4081-9A11-44267C8DDA5C}" srcOrd="1" destOrd="0" presId="urn:microsoft.com/office/officeart/2005/8/layout/vList2"/>
    <dgm:cxn modelId="{E031D3DD-4337-45EC-8124-6879DEBCB807}" type="presParOf" srcId="{38613378-C731-4345-95AB-C8A34DE63870}" destId="{CAC15DF6-0637-4CCD-9B40-AA2CCF109E7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4BB53-6729-41B3-AFC4-2FF705A15B69}">
      <dsp:nvSpPr>
        <dsp:cNvPr id="0" name=""/>
        <dsp:cNvSpPr/>
      </dsp:nvSpPr>
      <dsp:spPr>
        <a:xfrm>
          <a:off x="-141048" y="977011"/>
          <a:ext cx="5387407" cy="194713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B53232-05BD-4CC5-8BF6-5F9886A86855}">
      <dsp:nvSpPr>
        <dsp:cNvPr id="0" name=""/>
        <dsp:cNvSpPr/>
      </dsp:nvSpPr>
      <dsp:spPr>
        <a:xfrm>
          <a:off x="447960" y="1415117"/>
          <a:ext cx="1073020" cy="10709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31DC45-685A-4A91-831E-EE9D4B0AA902}">
      <dsp:nvSpPr>
        <dsp:cNvPr id="0" name=""/>
        <dsp:cNvSpPr/>
      </dsp:nvSpPr>
      <dsp:spPr>
        <a:xfrm>
          <a:off x="2109989" y="977011"/>
          <a:ext cx="3129760" cy="19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73" tIns="206273" rIns="206273" bIns="206273" numCol="1" spcCol="1270" anchor="ctr" anchorCtr="0">
          <a:noAutofit/>
        </a:bodyPr>
        <a:lstStyle/>
        <a:p>
          <a:pPr marL="0" lvl="0" indent="0" algn="l" defTabSz="889000">
            <a:lnSpc>
              <a:spcPct val="90000"/>
            </a:lnSpc>
            <a:spcBef>
              <a:spcPct val="0"/>
            </a:spcBef>
            <a:spcAft>
              <a:spcPct val="35000"/>
            </a:spcAft>
            <a:buNone/>
          </a:pPr>
          <a:r>
            <a:rPr lang="en-US" sz="2000" kern="1200" dirty="0"/>
            <a:t>The agency must designate a CME Coordinator to oversee the CME Program. </a:t>
          </a:r>
        </a:p>
      </dsp:txBody>
      <dsp:txXfrm>
        <a:off x="2109989" y="977011"/>
        <a:ext cx="3129760" cy="1949040"/>
      </dsp:txXfrm>
    </dsp:sp>
    <dsp:sp modelId="{C4C8E0A8-0164-4AE5-8A4A-51A99A084BE9}">
      <dsp:nvSpPr>
        <dsp:cNvPr id="0" name=""/>
        <dsp:cNvSpPr/>
      </dsp:nvSpPr>
      <dsp:spPr>
        <a:xfrm>
          <a:off x="-76184" y="3398546"/>
          <a:ext cx="5387407" cy="194713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372423-6591-45B1-BAB5-75C8EFA88894}">
      <dsp:nvSpPr>
        <dsp:cNvPr id="0" name=""/>
        <dsp:cNvSpPr/>
      </dsp:nvSpPr>
      <dsp:spPr>
        <a:xfrm>
          <a:off x="447960" y="3836652"/>
          <a:ext cx="1073020" cy="10709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5F563B-2672-4C73-991D-0BB590FD74DE}">
      <dsp:nvSpPr>
        <dsp:cNvPr id="0" name=""/>
        <dsp:cNvSpPr/>
      </dsp:nvSpPr>
      <dsp:spPr>
        <a:xfrm>
          <a:off x="1501204" y="3398546"/>
          <a:ext cx="3707170" cy="194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73" tIns="206273" rIns="206273" bIns="206273" numCol="1" spcCol="1270" anchor="ctr" anchorCtr="0">
          <a:noAutofit/>
        </a:bodyPr>
        <a:lstStyle/>
        <a:p>
          <a:pPr marL="0" lvl="0" indent="0" algn="l" defTabSz="711200">
            <a:lnSpc>
              <a:spcPct val="90000"/>
            </a:lnSpc>
            <a:spcBef>
              <a:spcPct val="0"/>
            </a:spcBef>
            <a:spcAft>
              <a:spcPct val="35000"/>
            </a:spcAft>
            <a:buNone/>
          </a:pPr>
          <a:r>
            <a:rPr lang="en-US" sz="1600" kern="1200" dirty="0"/>
            <a:t>The CME Coordinator will be in charge of each one of their Agency’s registered participants.  It is their responsibility to make sure each participant is following the rules and regulations of the CME Program. </a:t>
          </a:r>
        </a:p>
      </dsp:txBody>
      <dsp:txXfrm>
        <a:off x="1501204" y="3398546"/>
        <a:ext cx="3707170" cy="1949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38840-660F-47D5-A543-792E7FC66AA4}">
      <dsp:nvSpPr>
        <dsp:cNvPr id="0" name=""/>
        <dsp:cNvSpPr/>
      </dsp:nvSpPr>
      <dsp:spPr>
        <a:xfrm>
          <a:off x="0" y="0"/>
          <a:ext cx="7383780" cy="13944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Track the progress of all participants by reviewing their progress at regular intervals (at a minimum of every 3 months), and (if need be) notifying the participant in a timely manner that they will be unable to renew their certification via CME and must complete a </a:t>
          </a:r>
          <a:r>
            <a:rPr lang="en-US" sz="1600" kern="1200" dirty="0" err="1"/>
            <a:t>NYS</a:t>
          </a:r>
          <a:r>
            <a:rPr lang="en-US" sz="1600" kern="1200" dirty="0"/>
            <a:t> DOH traditional refresher course.</a:t>
          </a:r>
        </a:p>
      </dsp:txBody>
      <dsp:txXfrm>
        <a:off x="40842" y="40842"/>
        <a:ext cx="5879049" cy="1312776"/>
      </dsp:txXfrm>
    </dsp:sp>
    <dsp:sp modelId="{DA42BC49-5B0E-4D2C-B670-B0C662F7D980}">
      <dsp:nvSpPr>
        <dsp:cNvPr id="0" name=""/>
        <dsp:cNvSpPr/>
      </dsp:nvSpPr>
      <dsp:spPr>
        <a:xfrm>
          <a:off x="651509" y="1626869"/>
          <a:ext cx="7383780" cy="1394460"/>
        </a:xfrm>
        <a:prstGeom prst="roundRect">
          <a:avLst>
            <a:gd name="adj" fmla="val 10000"/>
          </a:avLst>
        </a:prstGeom>
        <a:solidFill>
          <a:schemeClr val="accent2">
            <a:hueOff val="-762398"/>
            <a:satOff val="-331"/>
            <a:lumOff val="-69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Documentation of these notifications and verification of receipt by the participant must be maintained in the participant file. </a:t>
          </a:r>
        </a:p>
      </dsp:txBody>
      <dsp:txXfrm>
        <a:off x="692351" y="1667711"/>
        <a:ext cx="5744187" cy="1312776"/>
      </dsp:txXfrm>
    </dsp:sp>
    <dsp:sp modelId="{73E38768-E374-437E-A425-75AA6D09245B}">
      <dsp:nvSpPr>
        <dsp:cNvPr id="0" name=""/>
        <dsp:cNvSpPr/>
      </dsp:nvSpPr>
      <dsp:spPr>
        <a:xfrm>
          <a:off x="1303019" y="3253739"/>
          <a:ext cx="7383780" cy="1394460"/>
        </a:xfrm>
        <a:prstGeom prst="roundRect">
          <a:avLst>
            <a:gd name="adj" fmla="val 10000"/>
          </a:avLst>
        </a:prstGeom>
        <a:solidFill>
          <a:schemeClr val="accent2">
            <a:hueOff val="-1524796"/>
            <a:satOff val="-662"/>
            <a:lumOff val="-1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Properly prepare, verify, and submit all agency CME Program paperwork to SCEMS within the required timelines. </a:t>
          </a:r>
        </a:p>
      </dsp:txBody>
      <dsp:txXfrm>
        <a:off x="1343861" y="3294581"/>
        <a:ext cx="5744187" cy="1312776"/>
      </dsp:txXfrm>
    </dsp:sp>
    <dsp:sp modelId="{54AD71F8-9EF5-403E-BF03-BBA8D81A7445}">
      <dsp:nvSpPr>
        <dsp:cNvPr id="0" name=""/>
        <dsp:cNvSpPr/>
      </dsp:nvSpPr>
      <dsp:spPr>
        <a:xfrm>
          <a:off x="6477381" y="1057465"/>
          <a:ext cx="906399" cy="90639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81321" y="1057465"/>
        <a:ext cx="498519" cy="682065"/>
      </dsp:txXfrm>
    </dsp:sp>
    <dsp:sp modelId="{7E9DBA2C-8423-4E54-82E1-9E01D41F9FCD}">
      <dsp:nvSpPr>
        <dsp:cNvPr id="0" name=""/>
        <dsp:cNvSpPr/>
      </dsp:nvSpPr>
      <dsp:spPr>
        <a:xfrm>
          <a:off x="7128891" y="2675039"/>
          <a:ext cx="906399" cy="906399"/>
        </a:xfrm>
        <a:prstGeom prst="downArrow">
          <a:avLst>
            <a:gd name="adj1" fmla="val 55000"/>
            <a:gd name="adj2" fmla="val 45000"/>
          </a:avLst>
        </a:prstGeom>
        <a:solidFill>
          <a:schemeClr val="accent2">
            <a:tint val="40000"/>
            <a:alpha val="90000"/>
            <a:hueOff val="-1798174"/>
            <a:satOff val="-6215"/>
            <a:lumOff val="-2955"/>
            <a:alphaOff val="0"/>
          </a:schemeClr>
        </a:solidFill>
        <a:ln w="12700" cap="flat" cmpd="sng" algn="ctr">
          <a:solidFill>
            <a:schemeClr val="accent2">
              <a:tint val="40000"/>
              <a:alpha val="90000"/>
              <a:hueOff val="-1798174"/>
              <a:satOff val="-6215"/>
              <a:lumOff val="-29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332831" y="2675039"/>
        <a:ext cx="498519" cy="682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8A9FE-F449-4891-A3D1-84AAF5AD2D4C}">
      <dsp:nvSpPr>
        <dsp:cNvPr id="0" name=""/>
        <dsp:cNvSpPr/>
      </dsp:nvSpPr>
      <dsp:spPr>
        <a:xfrm>
          <a:off x="0" y="4291"/>
          <a:ext cx="4691043" cy="9140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3C788-83CC-44EE-9454-5AE6D1AED4A0}">
      <dsp:nvSpPr>
        <dsp:cNvPr id="0" name=""/>
        <dsp:cNvSpPr/>
      </dsp:nvSpPr>
      <dsp:spPr>
        <a:xfrm>
          <a:off x="276493" y="209947"/>
          <a:ext cx="502715" cy="5027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25D73-EDF1-4FB8-9BD3-8AF1F029234A}">
      <dsp:nvSpPr>
        <dsp:cNvPr id="0" name=""/>
        <dsp:cNvSpPr/>
      </dsp:nvSpPr>
      <dsp:spPr>
        <a:xfrm>
          <a:off x="1055702" y="4291"/>
          <a:ext cx="3635340"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755650">
            <a:lnSpc>
              <a:spcPct val="90000"/>
            </a:lnSpc>
            <a:spcBef>
              <a:spcPct val="0"/>
            </a:spcBef>
            <a:spcAft>
              <a:spcPct val="35000"/>
            </a:spcAft>
            <a:buNone/>
          </a:pPr>
          <a:r>
            <a:rPr lang="en-US" sz="1700" b="1" kern="1200"/>
            <a:t>Core (Core content from NYS Curriculum)</a:t>
          </a:r>
          <a:endParaRPr lang="en-US" sz="1700" kern="1200"/>
        </a:p>
      </dsp:txBody>
      <dsp:txXfrm>
        <a:off x="1055702" y="4291"/>
        <a:ext cx="3635340" cy="914027"/>
      </dsp:txXfrm>
    </dsp:sp>
    <dsp:sp modelId="{AF3148A2-A602-43DA-B29C-B41E48B3C32B}">
      <dsp:nvSpPr>
        <dsp:cNvPr id="0" name=""/>
        <dsp:cNvSpPr/>
      </dsp:nvSpPr>
      <dsp:spPr>
        <a:xfrm>
          <a:off x="0" y="1146826"/>
          <a:ext cx="4691043" cy="9140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4C7153-F593-4D3E-B818-29457B66A4E6}">
      <dsp:nvSpPr>
        <dsp:cNvPr id="0" name=""/>
        <dsp:cNvSpPr/>
      </dsp:nvSpPr>
      <dsp:spPr>
        <a:xfrm>
          <a:off x="276493" y="1352482"/>
          <a:ext cx="502715" cy="5027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87FBF-2FB4-41E7-ADB8-AE5D8A60B38A}">
      <dsp:nvSpPr>
        <dsp:cNvPr id="0" name=""/>
        <dsp:cNvSpPr/>
      </dsp:nvSpPr>
      <dsp:spPr>
        <a:xfrm>
          <a:off x="1055702" y="1146826"/>
          <a:ext cx="3635340"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755650">
            <a:lnSpc>
              <a:spcPct val="90000"/>
            </a:lnSpc>
            <a:spcBef>
              <a:spcPct val="0"/>
            </a:spcBef>
            <a:spcAft>
              <a:spcPct val="35000"/>
            </a:spcAft>
            <a:buNone/>
          </a:pPr>
          <a:r>
            <a:rPr lang="en-US" sz="1700" b="1" kern="1200" dirty="0"/>
            <a:t>Non Core (anything related to EMS provider practice)</a:t>
          </a:r>
          <a:endParaRPr lang="en-US" sz="1700" kern="1200" dirty="0"/>
        </a:p>
      </dsp:txBody>
      <dsp:txXfrm>
        <a:off x="1055702" y="1146826"/>
        <a:ext cx="3635340" cy="914027"/>
      </dsp:txXfrm>
    </dsp:sp>
    <dsp:sp modelId="{D13219D7-1F1E-469B-A79B-6ED2E27002DA}">
      <dsp:nvSpPr>
        <dsp:cNvPr id="0" name=""/>
        <dsp:cNvSpPr/>
      </dsp:nvSpPr>
      <dsp:spPr>
        <a:xfrm>
          <a:off x="0" y="2289361"/>
          <a:ext cx="4691043" cy="9140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62CDE6-B833-497C-B7E4-7C2A42BA5A41}">
      <dsp:nvSpPr>
        <dsp:cNvPr id="0" name=""/>
        <dsp:cNvSpPr/>
      </dsp:nvSpPr>
      <dsp:spPr>
        <a:xfrm>
          <a:off x="276493" y="2495017"/>
          <a:ext cx="502715" cy="5027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5D7B21-F81C-4CE4-B823-1303EF5B4E84}">
      <dsp:nvSpPr>
        <dsp:cNvPr id="0" name=""/>
        <dsp:cNvSpPr/>
      </dsp:nvSpPr>
      <dsp:spPr>
        <a:xfrm>
          <a:off x="1055702" y="2289361"/>
          <a:ext cx="3635340"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755650">
            <a:lnSpc>
              <a:spcPct val="90000"/>
            </a:lnSpc>
            <a:spcBef>
              <a:spcPct val="0"/>
            </a:spcBef>
            <a:spcAft>
              <a:spcPct val="35000"/>
            </a:spcAft>
            <a:buNone/>
          </a:pPr>
          <a:r>
            <a:rPr lang="en-US" sz="1700" b="1" kern="1200"/>
            <a:t>Skills Competency Verification</a:t>
          </a:r>
          <a:endParaRPr lang="en-US" sz="1700" kern="1200"/>
        </a:p>
      </dsp:txBody>
      <dsp:txXfrm>
        <a:off x="1055702" y="2289361"/>
        <a:ext cx="3635340" cy="914027"/>
      </dsp:txXfrm>
    </dsp:sp>
    <dsp:sp modelId="{BAA5E431-991A-4303-BD95-AA6D728A5087}">
      <dsp:nvSpPr>
        <dsp:cNvPr id="0" name=""/>
        <dsp:cNvSpPr/>
      </dsp:nvSpPr>
      <dsp:spPr>
        <a:xfrm>
          <a:off x="0" y="3431895"/>
          <a:ext cx="4691043" cy="9140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FF2A99-9C89-47F1-8B81-DC70DDD9AF58}">
      <dsp:nvSpPr>
        <dsp:cNvPr id="0" name=""/>
        <dsp:cNvSpPr/>
      </dsp:nvSpPr>
      <dsp:spPr>
        <a:xfrm>
          <a:off x="276493" y="3637552"/>
          <a:ext cx="502715" cy="5027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51663D-4A46-4F30-AA2B-F8BEB43C7212}">
      <dsp:nvSpPr>
        <dsp:cNvPr id="0" name=""/>
        <dsp:cNvSpPr/>
      </dsp:nvSpPr>
      <dsp:spPr>
        <a:xfrm>
          <a:off x="1055702" y="3431895"/>
          <a:ext cx="3635340"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755650">
            <a:lnSpc>
              <a:spcPct val="90000"/>
            </a:lnSpc>
            <a:spcBef>
              <a:spcPct val="0"/>
            </a:spcBef>
            <a:spcAft>
              <a:spcPct val="35000"/>
            </a:spcAft>
            <a:buNone/>
          </a:pPr>
          <a:r>
            <a:rPr lang="en-US" sz="1700" b="1" kern="1200"/>
            <a:t>Healthcare Provider CPR/AED certification;</a:t>
          </a:r>
          <a:endParaRPr lang="en-US" sz="1700" kern="1200"/>
        </a:p>
      </dsp:txBody>
      <dsp:txXfrm>
        <a:off x="1055702" y="3431895"/>
        <a:ext cx="3635340" cy="914027"/>
      </dsp:txXfrm>
    </dsp:sp>
    <dsp:sp modelId="{77BE45FC-9D95-4A99-AC07-DE4CF524C502}">
      <dsp:nvSpPr>
        <dsp:cNvPr id="0" name=""/>
        <dsp:cNvSpPr/>
      </dsp:nvSpPr>
      <dsp:spPr>
        <a:xfrm>
          <a:off x="0" y="4574430"/>
          <a:ext cx="4691043" cy="914027"/>
        </a:xfrm>
        <a:prstGeom prst="roundRect">
          <a:avLst>
            <a:gd name="adj" fmla="val 10000"/>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B78C9E-7BAE-4387-AD6E-CF3027144BE4}">
      <dsp:nvSpPr>
        <dsp:cNvPr id="0" name=""/>
        <dsp:cNvSpPr/>
      </dsp:nvSpPr>
      <dsp:spPr>
        <a:xfrm>
          <a:off x="276493" y="4780087"/>
          <a:ext cx="502715" cy="5027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A0D9C6-09B4-44E1-A3DC-2978EAC75E9E}">
      <dsp:nvSpPr>
        <dsp:cNvPr id="0" name=""/>
        <dsp:cNvSpPr/>
      </dsp:nvSpPr>
      <dsp:spPr>
        <a:xfrm>
          <a:off x="1055702" y="4574430"/>
          <a:ext cx="3635340" cy="91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5" tIns="96735" rIns="96735" bIns="96735" numCol="1" spcCol="1270" anchor="ctr" anchorCtr="0">
          <a:noAutofit/>
        </a:bodyPr>
        <a:lstStyle/>
        <a:p>
          <a:pPr marL="0" lvl="0" indent="0" algn="l" defTabSz="755650">
            <a:lnSpc>
              <a:spcPct val="90000"/>
            </a:lnSpc>
            <a:spcBef>
              <a:spcPct val="0"/>
            </a:spcBef>
            <a:spcAft>
              <a:spcPct val="35000"/>
            </a:spcAft>
            <a:buNone/>
          </a:pPr>
          <a:r>
            <a:rPr lang="en-US" sz="1700" b="1" kern="1200"/>
            <a:t>All ALS providers must also have proof of ACLS and PALS or PEPP (or equivalent).</a:t>
          </a:r>
          <a:endParaRPr lang="en-US" sz="1700" kern="1200"/>
        </a:p>
      </dsp:txBody>
      <dsp:txXfrm>
        <a:off x="1055702" y="4574430"/>
        <a:ext cx="3635340" cy="914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F475B-E0EA-43EE-957D-52167D31B5D9}">
      <dsp:nvSpPr>
        <dsp:cNvPr id="0" name=""/>
        <dsp:cNvSpPr/>
      </dsp:nvSpPr>
      <dsp:spPr>
        <a:xfrm>
          <a:off x="0" y="3407"/>
          <a:ext cx="5590792" cy="14998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554FC-2A1E-44AB-B840-7E8E21D16A59}">
      <dsp:nvSpPr>
        <dsp:cNvPr id="0" name=""/>
        <dsp:cNvSpPr/>
      </dsp:nvSpPr>
      <dsp:spPr>
        <a:xfrm>
          <a:off x="453697" y="340868"/>
          <a:ext cx="825711" cy="824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D2C9E2-9B08-483A-8FFE-B261FB837D00}">
      <dsp:nvSpPr>
        <dsp:cNvPr id="0" name=""/>
        <dsp:cNvSpPr/>
      </dsp:nvSpPr>
      <dsp:spPr>
        <a:xfrm>
          <a:off x="1733106" y="3407"/>
          <a:ext cx="3805191" cy="159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52" tIns="168652" rIns="168652" bIns="168652" numCol="1" spcCol="1270" anchor="ctr" anchorCtr="0">
          <a:noAutofit/>
        </a:bodyPr>
        <a:lstStyle/>
        <a:p>
          <a:pPr marL="0" lvl="0" indent="0" algn="l" defTabSz="711200">
            <a:lnSpc>
              <a:spcPct val="100000"/>
            </a:lnSpc>
            <a:spcBef>
              <a:spcPct val="0"/>
            </a:spcBef>
            <a:spcAft>
              <a:spcPct val="35000"/>
            </a:spcAft>
            <a:buNone/>
          </a:pPr>
          <a:r>
            <a:rPr lang="en-US" sz="1600" kern="1200" dirty="0"/>
            <a:t>The SCEMS Division has entered into an MOU with </a:t>
          </a:r>
          <a:r>
            <a:rPr lang="en-US" sz="1600" kern="1200" dirty="0" err="1"/>
            <a:t>NYS</a:t>
          </a:r>
          <a:r>
            <a:rPr lang="en-US" sz="1600" kern="1200" dirty="0"/>
            <a:t> </a:t>
          </a:r>
          <a:r>
            <a:rPr lang="en-US" sz="1600" kern="1200" dirty="0" err="1"/>
            <a:t>BEMSATS</a:t>
          </a:r>
          <a:r>
            <a:rPr lang="en-US" sz="1600" kern="1200" dirty="0"/>
            <a:t> to allow our providers refreshing through the Division to complete </a:t>
          </a:r>
          <a:r>
            <a:rPr lang="en-US" sz="1600" b="1" kern="1200" dirty="0">
              <a:solidFill>
                <a:srgbClr val="FF0000"/>
              </a:solidFill>
            </a:rPr>
            <a:t>up to 100% </a:t>
          </a:r>
          <a:r>
            <a:rPr lang="en-US" sz="1600" kern="1200" dirty="0"/>
            <a:t>of their CME refresher training online.</a:t>
          </a:r>
        </a:p>
      </dsp:txBody>
      <dsp:txXfrm>
        <a:off x="1733106" y="3407"/>
        <a:ext cx="3805191" cy="1593565"/>
      </dsp:txXfrm>
    </dsp:sp>
    <dsp:sp modelId="{956480DD-1F9A-49B3-B1D5-1F6E7935E441}">
      <dsp:nvSpPr>
        <dsp:cNvPr id="0" name=""/>
        <dsp:cNvSpPr/>
      </dsp:nvSpPr>
      <dsp:spPr>
        <a:xfrm>
          <a:off x="0" y="1995365"/>
          <a:ext cx="5590792" cy="14998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5D549-C248-4CDA-89FE-E7C87CBA3AA5}">
      <dsp:nvSpPr>
        <dsp:cNvPr id="0" name=""/>
        <dsp:cNvSpPr/>
      </dsp:nvSpPr>
      <dsp:spPr>
        <a:xfrm>
          <a:off x="453697" y="2332826"/>
          <a:ext cx="825711" cy="824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7D64A9-187C-412A-BECB-3D3CDCEDE58C}">
      <dsp:nvSpPr>
        <dsp:cNvPr id="0" name=""/>
        <dsp:cNvSpPr/>
      </dsp:nvSpPr>
      <dsp:spPr>
        <a:xfrm>
          <a:off x="1733106" y="1995365"/>
          <a:ext cx="3805191" cy="159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52" tIns="168652" rIns="168652" bIns="168652" numCol="1" spcCol="1270" anchor="ctr" anchorCtr="0">
          <a:noAutofit/>
        </a:bodyPr>
        <a:lstStyle/>
        <a:p>
          <a:pPr marL="0" lvl="0" indent="0" algn="l" defTabSz="800100">
            <a:lnSpc>
              <a:spcPct val="100000"/>
            </a:lnSpc>
            <a:spcBef>
              <a:spcPct val="0"/>
            </a:spcBef>
            <a:spcAft>
              <a:spcPct val="35000"/>
            </a:spcAft>
            <a:buNone/>
          </a:pPr>
          <a:r>
            <a:rPr lang="en-US" sz="1800" b="0" kern="1200" dirty="0"/>
            <a:t>Please </a:t>
          </a:r>
          <a:r>
            <a:rPr lang="en-US" sz="1800" kern="1200" dirty="0"/>
            <a:t>contact your CME Coordinator to register, then click </a:t>
          </a:r>
          <a:r>
            <a:rPr lang="en-US" sz="1800" b="1" kern="1200" dirty="0">
              <a:hlinkClick xmlns:r="http://schemas.openxmlformats.org/officeDocument/2006/relationships" r:id="rId5"/>
            </a:rPr>
            <a:t>here</a:t>
          </a:r>
          <a:r>
            <a:rPr lang="en-US" sz="1800" kern="1200" dirty="0"/>
            <a:t> </a:t>
          </a:r>
        </a:p>
      </dsp:txBody>
      <dsp:txXfrm>
        <a:off x="1733106" y="1995365"/>
        <a:ext cx="3805191" cy="1593565"/>
      </dsp:txXfrm>
    </dsp:sp>
    <dsp:sp modelId="{F5687AB7-22A0-442C-BC99-DBA94514307B}">
      <dsp:nvSpPr>
        <dsp:cNvPr id="0" name=""/>
        <dsp:cNvSpPr/>
      </dsp:nvSpPr>
      <dsp:spPr>
        <a:xfrm>
          <a:off x="0" y="3987322"/>
          <a:ext cx="5590792" cy="14998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38F8F9-A4B4-4D19-8FCF-C8F634198C76}">
      <dsp:nvSpPr>
        <dsp:cNvPr id="0" name=""/>
        <dsp:cNvSpPr/>
      </dsp:nvSpPr>
      <dsp:spPr>
        <a:xfrm>
          <a:off x="454141" y="4324783"/>
          <a:ext cx="825711" cy="824904"/>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270934-D4AA-4063-B4E8-C17AC5C443D9}">
      <dsp:nvSpPr>
        <dsp:cNvPr id="0" name=""/>
        <dsp:cNvSpPr/>
      </dsp:nvSpPr>
      <dsp:spPr>
        <a:xfrm>
          <a:off x="1733993" y="3987322"/>
          <a:ext cx="3748424" cy="1593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52" tIns="168652" rIns="168652" bIns="168652" numCol="1" spcCol="1270" anchor="ctr" anchorCtr="0">
          <a:noAutofit/>
        </a:bodyPr>
        <a:lstStyle/>
        <a:p>
          <a:pPr marL="0" lvl="0" indent="0" algn="l" defTabSz="755650">
            <a:lnSpc>
              <a:spcPct val="100000"/>
            </a:lnSpc>
            <a:spcBef>
              <a:spcPct val="0"/>
            </a:spcBef>
            <a:spcAft>
              <a:spcPct val="35000"/>
            </a:spcAft>
            <a:buNone/>
          </a:pPr>
          <a:r>
            <a:rPr lang="en-US" sz="1700" kern="1200" dirty="0"/>
            <a:t>Most on-line </a:t>
          </a:r>
          <a:r>
            <a:rPr lang="en-US" sz="1700" b="1" kern="1200" dirty="0" err="1"/>
            <a:t>CAPCE</a:t>
          </a:r>
          <a:r>
            <a:rPr lang="en-US" sz="1700" b="1" kern="1200" dirty="0"/>
            <a:t> Approved </a:t>
          </a:r>
          <a:r>
            <a:rPr lang="en-US" sz="1700" kern="1200" dirty="0"/>
            <a:t>classes at your level of certification can be submitted for core content.  For specific questions, email </a:t>
          </a:r>
          <a:r>
            <a:rPr lang="en-US" sz="1700" b="1" kern="1200" dirty="0">
              <a:hlinkClick xmlns:r="http://schemas.openxmlformats.org/officeDocument/2006/relationships" r:id="rId8"/>
            </a:rPr>
            <a:t>Dina Wayrich   </a:t>
          </a:r>
          <a:r>
            <a:rPr lang="en-US" sz="1700" b="0" kern="1200" dirty="0"/>
            <a:t>or</a:t>
          </a:r>
          <a:r>
            <a:rPr lang="en-US" sz="1700" b="1" kern="1200" dirty="0"/>
            <a:t> </a:t>
          </a:r>
          <a:r>
            <a:rPr lang="en-US" sz="1700" b="1" kern="1200" dirty="0">
              <a:hlinkClick xmlns:r="http://schemas.openxmlformats.org/officeDocument/2006/relationships" r:id="rId9"/>
            </a:rPr>
            <a:t>James </a:t>
          </a:r>
          <a:r>
            <a:rPr lang="en-US" sz="1700" b="1" kern="1200" dirty="0" err="1">
              <a:hlinkClick xmlns:r="http://schemas.openxmlformats.org/officeDocument/2006/relationships" r:id="rId9"/>
            </a:rPr>
            <a:t>MacDonell</a:t>
          </a:r>
          <a:endParaRPr lang="en-US" sz="1700" b="1" kern="1200" dirty="0"/>
        </a:p>
      </dsp:txBody>
      <dsp:txXfrm>
        <a:off x="1733993" y="3987322"/>
        <a:ext cx="3748424" cy="1593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702E9-834B-4826-89EA-A93CD7198845}">
      <dsp:nvSpPr>
        <dsp:cNvPr id="0" name=""/>
        <dsp:cNvSpPr/>
      </dsp:nvSpPr>
      <dsp:spPr>
        <a:xfrm>
          <a:off x="0" y="9081"/>
          <a:ext cx="5185172" cy="1268206"/>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0000"/>
                <a:lumMod val="100000"/>
              </a:schemeClr>
            </a:gs>
            <a:gs pos="100000">
              <a:schemeClr val="accent5">
                <a:hueOff val="0"/>
                <a:satOff val="0"/>
                <a:lumOff val="0"/>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Completed online recertification form. The form will be </a:t>
          </a:r>
          <a:r>
            <a:rPr lang="en-US" sz="1800" b="0" kern="1200" dirty="0"/>
            <a:t>signed</a:t>
          </a:r>
          <a:r>
            <a:rPr lang="en-US" sz="1800" kern="1200" dirty="0"/>
            <a:t> by the provider when they meet with </a:t>
          </a:r>
          <a:r>
            <a:rPr lang="en-US" sz="1800" kern="1200" dirty="0" err="1"/>
            <a:t>SCEMS</a:t>
          </a:r>
          <a:r>
            <a:rPr lang="en-US" sz="1800" kern="1200" dirty="0"/>
            <a:t> for their final review. </a:t>
          </a:r>
        </a:p>
      </dsp:txBody>
      <dsp:txXfrm>
        <a:off x="61909" y="70990"/>
        <a:ext cx="5061354" cy="1144388"/>
      </dsp:txXfrm>
    </dsp:sp>
    <dsp:sp modelId="{86AC566B-F3FC-4D61-9527-E339694560D8}">
      <dsp:nvSpPr>
        <dsp:cNvPr id="0" name=""/>
        <dsp:cNvSpPr/>
      </dsp:nvSpPr>
      <dsp:spPr>
        <a:xfrm>
          <a:off x="0" y="1277288"/>
          <a:ext cx="5185172" cy="298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29" tIns="22860" rIns="128016" bIns="2286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dsp:txBody>
      <dsp:txXfrm>
        <a:off x="0" y="1277288"/>
        <a:ext cx="5185172" cy="298080"/>
      </dsp:txXfrm>
    </dsp:sp>
    <dsp:sp modelId="{5B5AB0CC-F3A4-4110-A6F6-32E381C364F3}">
      <dsp:nvSpPr>
        <dsp:cNvPr id="0" name=""/>
        <dsp:cNvSpPr/>
      </dsp:nvSpPr>
      <dsp:spPr>
        <a:xfrm>
          <a:off x="0" y="1417632"/>
          <a:ext cx="5185172" cy="1268206"/>
        </a:xfrm>
        <a:prstGeom prst="roundRect">
          <a:avLst/>
        </a:prstGeom>
        <a:gradFill rotWithShape="0">
          <a:gsLst>
            <a:gs pos="0">
              <a:schemeClr val="accent5">
                <a:hueOff val="1620015"/>
                <a:satOff val="573"/>
                <a:lumOff val="5098"/>
                <a:alphaOff val="0"/>
                <a:tint val="97000"/>
                <a:satMod val="100000"/>
                <a:lumMod val="102000"/>
              </a:schemeClr>
            </a:gs>
            <a:gs pos="50000">
              <a:schemeClr val="accent5">
                <a:hueOff val="1620015"/>
                <a:satOff val="573"/>
                <a:lumOff val="5098"/>
                <a:alphaOff val="0"/>
                <a:shade val="100000"/>
                <a:satMod val="100000"/>
                <a:lumMod val="100000"/>
              </a:schemeClr>
            </a:gs>
            <a:gs pos="100000">
              <a:schemeClr val="accent5">
                <a:hueOff val="1620015"/>
                <a:satOff val="573"/>
                <a:lumOff val="5098"/>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 copy of the </a:t>
          </a:r>
          <a:r>
            <a:rPr lang="en-US" sz="1800" b="0" kern="1200" dirty="0" err="1"/>
            <a:t>eCard</a:t>
          </a:r>
          <a:r>
            <a:rPr lang="en-US" sz="1800" b="0" kern="1200" dirty="0"/>
            <a:t> or copies of BOTH sides of the signed CPR card.</a:t>
          </a:r>
        </a:p>
      </dsp:txBody>
      <dsp:txXfrm>
        <a:off x="61909" y="1479541"/>
        <a:ext cx="5061354" cy="1144388"/>
      </dsp:txXfrm>
    </dsp:sp>
    <dsp:sp modelId="{C81BF370-5B87-4948-BBF2-448F6C5CFB16}">
      <dsp:nvSpPr>
        <dsp:cNvPr id="0" name=""/>
        <dsp:cNvSpPr/>
      </dsp:nvSpPr>
      <dsp:spPr>
        <a:xfrm>
          <a:off x="0" y="2789232"/>
          <a:ext cx="5185172" cy="1268206"/>
        </a:xfrm>
        <a:prstGeom prst="roundRect">
          <a:avLst/>
        </a:prstGeom>
        <a:gradFill rotWithShape="0">
          <a:gsLst>
            <a:gs pos="0">
              <a:schemeClr val="accent5">
                <a:hueOff val="3240030"/>
                <a:satOff val="1145"/>
                <a:lumOff val="10196"/>
                <a:alphaOff val="0"/>
                <a:tint val="97000"/>
                <a:satMod val="100000"/>
                <a:lumMod val="102000"/>
              </a:schemeClr>
            </a:gs>
            <a:gs pos="50000">
              <a:schemeClr val="accent5">
                <a:hueOff val="3240030"/>
                <a:satOff val="1145"/>
                <a:lumOff val="10196"/>
                <a:alphaOff val="0"/>
                <a:shade val="100000"/>
                <a:satMod val="100000"/>
                <a:lumMod val="100000"/>
              </a:schemeClr>
            </a:gs>
            <a:gs pos="100000">
              <a:schemeClr val="accent5">
                <a:hueOff val="3240030"/>
                <a:satOff val="1145"/>
                <a:lumOff val="10196"/>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Practical Skills Evaluation Sheets for all required skills.</a:t>
          </a:r>
        </a:p>
      </dsp:txBody>
      <dsp:txXfrm>
        <a:off x="61909" y="2851141"/>
        <a:ext cx="5061354" cy="1144388"/>
      </dsp:txXfrm>
    </dsp:sp>
    <dsp:sp modelId="{DD1F7EB8-BD57-42B1-97DD-0A1CB105500C}">
      <dsp:nvSpPr>
        <dsp:cNvPr id="0" name=""/>
        <dsp:cNvSpPr/>
      </dsp:nvSpPr>
      <dsp:spPr>
        <a:xfrm>
          <a:off x="0" y="4215461"/>
          <a:ext cx="5185172" cy="1268206"/>
        </a:xfrm>
        <a:prstGeom prst="roundRect">
          <a:avLst/>
        </a:prstGeom>
        <a:gradFill rotWithShape="0">
          <a:gsLst>
            <a:gs pos="0">
              <a:schemeClr val="accent5">
                <a:hueOff val="4860045"/>
                <a:satOff val="1718"/>
                <a:lumOff val="15294"/>
                <a:alphaOff val="0"/>
                <a:tint val="97000"/>
                <a:satMod val="100000"/>
                <a:lumMod val="102000"/>
              </a:schemeClr>
            </a:gs>
            <a:gs pos="50000">
              <a:schemeClr val="accent5">
                <a:hueOff val="4860045"/>
                <a:satOff val="1718"/>
                <a:lumOff val="15294"/>
                <a:alphaOff val="0"/>
                <a:shade val="100000"/>
                <a:satMod val="100000"/>
                <a:lumMod val="100000"/>
              </a:schemeClr>
            </a:gs>
            <a:gs pos="100000">
              <a:schemeClr val="accent5">
                <a:hueOff val="4860045"/>
                <a:satOff val="1718"/>
                <a:lumOff val="15294"/>
                <a:alphaOff val="0"/>
                <a:shade val="80000"/>
                <a:satMod val="100000"/>
                <a:lumMod val="99000"/>
              </a:schemeClr>
            </a:gs>
          </a:gsLst>
          <a:lin ang="27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Paramedics and CC’s must also provide verification of course completion in ACLS and PALS (or equivalent) by submitting a photocopy of their current, non-expired, certification card.</a:t>
          </a:r>
        </a:p>
      </dsp:txBody>
      <dsp:txXfrm>
        <a:off x="61909" y="4277370"/>
        <a:ext cx="5061354" cy="1144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6C0DB-01BE-435A-9A57-1235B92FAF23}">
      <dsp:nvSpPr>
        <dsp:cNvPr id="0" name=""/>
        <dsp:cNvSpPr/>
      </dsp:nvSpPr>
      <dsp:spPr>
        <a:xfrm>
          <a:off x="0" y="599424"/>
          <a:ext cx="4691043" cy="205335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  They are intended to expand upon the basic knowledge learned in an original EMS course</a:t>
          </a:r>
          <a:endParaRPr lang="en-US" sz="2000" kern="1200" dirty="0"/>
        </a:p>
      </dsp:txBody>
      <dsp:txXfrm>
        <a:off x="100236" y="699660"/>
        <a:ext cx="4490571" cy="1852878"/>
      </dsp:txXfrm>
    </dsp:sp>
    <dsp:sp modelId="{CAC15DF6-0637-4CCD-9B40-AA2CCF109E72}">
      <dsp:nvSpPr>
        <dsp:cNvPr id="0" name=""/>
        <dsp:cNvSpPr/>
      </dsp:nvSpPr>
      <dsp:spPr>
        <a:xfrm>
          <a:off x="0" y="2839975"/>
          <a:ext cx="4691043" cy="2053350"/>
        </a:xfrm>
        <a:prstGeom prst="roundRect">
          <a:avLst/>
        </a:prstGeom>
        <a:solidFill>
          <a:schemeClr val="accent2">
            <a:hueOff val="-1524796"/>
            <a:satOff val="-662"/>
            <a:lumOff val="-13921"/>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Records of CME sessions must be kept by the Agency, faxed to the Suffolk County EMS Division and  include: date of session; topic(s) covered &amp; outline; instructors name and signature; actual time spent in training; and copy of the presentation.</a:t>
          </a:r>
          <a:endParaRPr lang="en-US" sz="2000" kern="1200" dirty="0"/>
        </a:p>
      </dsp:txBody>
      <dsp:txXfrm>
        <a:off x="100236" y="2940211"/>
        <a:ext cx="4490571" cy="18528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D53C359-247E-49F0-B6A7-8BC1287DF774}" type="datetimeFigureOut">
              <a:rPr lang="en-US" smtClean="0"/>
              <a:t>3/11/2025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0FED7B1-1616-4D25-822E-9B2939628EC0}" type="slidenum">
              <a:rPr lang="en-US" smtClean="0"/>
              <a:t>‹#›</a:t>
            </a:fld>
            <a:endParaRPr lang="en-US" dirty="0"/>
          </a:p>
        </p:txBody>
      </p:sp>
    </p:spTree>
    <p:extLst>
      <p:ext uri="{BB962C8B-B14F-4D97-AF65-F5344CB8AC3E}">
        <p14:creationId xmlns:p14="http://schemas.microsoft.com/office/powerpoint/2010/main" val="16105079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3/11/2025</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287535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9099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8342897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7514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389431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4180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69047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1211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4592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2566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1D8BD707-D9CF-40AE-B4C6-C98DA3205C09}" type="datetimeFigureOut">
              <a:rPr lang="en-US" smtClean="0"/>
              <a:pPr/>
              <a:t>3/11/2025</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281302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1D8BD707-D9CF-40AE-B4C6-C98DA3205C09}" type="datetimeFigureOut">
              <a:rPr lang="en-US" smtClean="0"/>
              <a:pPr/>
              <a:t>3/11/2025</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07692615"/>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dina.wayrich@suffolkcountyny.gov" TargetMode="External"/><Relationship Id="rId2" Type="http://schemas.openxmlformats.org/officeDocument/2006/relationships/hyperlink" Target="https://www.suffolkremsco.com/main/cme-information/" TargetMode="Externa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hyperlink" Target="mailto:james.macdonell@suffolkcountyny.gov"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uffolkremsco.com/clientuploads/CME/2020%20CME%20Program/ABC_Courses_Breakdown_2024.pdf"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suffolkremsco.com/main/downloads-form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suffolkremsco.com/cmecoordinators/cme-coordinators-are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ffolkremsco.com/" TargetMode="Externa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mailto:dina.wayrich@suffolkcountyny.gov" TargetMode="Externa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ny.gov/professionals/ems/certification/docs/cme_recert_pgm_adm_manual.pdf" TargetMode="External"/><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ny.gov/professionals/ems/certification/docs/cme_recert_pgm_adm_manual.pdf"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hyperlink" Target="https://www.suffolkremsco.com/clientuploads/CME/2020%20CME%20Program/CME_Sign_In_Sheet_Agency_2020.pdf" TargetMode="External"/><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hyperlink" Target="https://www.suffolkremsco.com/clientuploads/CME/SC_EMS_Division_CME_Triplicate_Form.pdf" TargetMode="External"/><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ina.wayrich@suffolkcountyny.gov" TargetMode="Externa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hyperlink" Target="https://www.suffolkremsco.com/cmecoordinators/cme-coordinators-area/" TargetMode="External"/><Relationship Id="rId4" Type="http://schemas.openxmlformats.org/officeDocument/2006/relationships/hyperlink" Target="mailto:james.macdonell@suffolkcountyny.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uffolkremsco.com/clientuploads/CME/2020%20CME%20Program/ABC_Courses_Breakdown_2024.pdf" TargetMode="External"/><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uffolkremsco.com/clientuploads/CME/2020%20CME%20Program/ABC_Courses_Breakdown_2024.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raegin.kellermann@suffolkcountyny.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hyperlink" Target="mailto:raegin.kellermann@suffolkcountyny.gov"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hyperlink" Target="https://collabornation.net/nyem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791200" y="770467"/>
            <a:ext cx="3200400" cy="3352800"/>
          </a:xfrm>
        </p:spPr>
        <p:txBody>
          <a:bodyPr vert="horz" lIns="91440" tIns="45720" rIns="91440" bIns="45720" rtlCol="0" anchor="b">
            <a:normAutofit/>
          </a:bodyPr>
          <a:lstStyle/>
          <a:p>
            <a:r>
              <a:rPr lang="en-US" sz="3300" b="1" kern="1200" spc="-120" baseline="0" dirty="0" err="1">
                <a:solidFill>
                  <a:srgbClr val="FFFFFF"/>
                </a:solidFill>
                <a:latin typeface="+mj-lt"/>
                <a:ea typeface="+mj-ea"/>
                <a:cs typeface="+mj-cs"/>
              </a:rPr>
              <a:t>NYS</a:t>
            </a:r>
            <a:br>
              <a:rPr lang="en-US" sz="3300" b="1" kern="1200" spc="-120" baseline="0" dirty="0">
                <a:solidFill>
                  <a:srgbClr val="FFFFFF"/>
                </a:solidFill>
                <a:latin typeface="+mj-lt"/>
                <a:ea typeface="+mj-ea"/>
                <a:cs typeface="+mj-cs"/>
              </a:rPr>
            </a:br>
            <a:r>
              <a:rPr lang="en-US" sz="3300" b="1" kern="1200" spc="-120" baseline="0" dirty="0">
                <a:solidFill>
                  <a:srgbClr val="FFFFFF"/>
                </a:solidFill>
                <a:latin typeface="+mj-lt"/>
                <a:ea typeface="+mj-ea"/>
                <a:cs typeface="+mj-cs"/>
              </a:rPr>
              <a:t>Emergency Medical</a:t>
            </a:r>
            <a:br>
              <a:rPr lang="en-US" sz="3300" b="1" kern="1200" spc="-120" baseline="0" dirty="0">
                <a:solidFill>
                  <a:srgbClr val="FFFFFF"/>
                </a:solidFill>
                <a:latin typeface="+mj-lt"/>
                <a:ea typeface="+mj-ea"/>
                <a:cs typeface="+mj-cs"/>
              </a:rPr>
            </a:br>
            <a:r>
              <a:rPr lang="en-US" sz="3300" b="1" kern="1200" spc="-120" baseline="0" dirty="0">
                <a:solidFill>
                  <a:srgbClr val="FFFFFF"/>
                </a:solidFill>
                <a:latin typeface="+mj-lt"/>
                <a:ea typeface="+mj-ea"/>
                <a:cs typeface="+mj-cs"/>
              </a:rPr>
              <a:t>Services</a:t>
            </a:r>
            <a:br>
              <a:rPr lang="en-US" sz="3300" b="1" kern="1200" spc="-120" baseline="0" dirty="0">
                <a:solidFill>
                  <a:srgbClr val="FFFFFF"/>
                </a:solidFill>
                <a:latin typeface="+mj-lt"/>
                <a:ea typeface="+mj-ea"/>
                <a:cs typeface="+mj-cs"/>
              </a:rPr>
            </a:br>
            <a:r>
              <a:rPr lang="en-US" sz="3300" b="1" kern="1200" spc="-120" baseline="0" dirty="0">
                <a:solidFill>
                  <a:srgbClr val="FFFFFF"/>
                </a:solidFill>
                <a:latin typeface="+mj-lt"/>
                <a:ea typeface="+mj-ea"/>
                <a:cs typeface="+mj-cs"/>
              </a:rPr>
              <a:t>CME 4 year</a:t>
            </a:r>
            <a:br>
              <a:rPr lang="en-US" sz="3300" b="1" kern="1200" spc="-120" baseline="0" dirty="0">
                <a:solidFill>
                  <a:srgbClr val="FFFFFF"/>
                </a:solidFill>
                <a:latin typeface="+mj-lt"/>
                <a:ea typeface="+mj-ea"/>
                <a:cs typeface="+mj-cs"/>
              </a:rPr>
            </a:br>
            <a:r>
              <a:rPr lang="en-US" sz="3300" b="1" kern="1200" spc="-120" baseline="0" dirty="0">
                <a:solidFill>
                  <a:srgbClr val="FFFFFF"/>
                </a:solidFill>
                <a:latin typeface="+mj-lt"/>
                <a:ea typeface="+mj-ea"/>
                <a:cs typeface="+mj-cs"/>
              </a:rPr>
              <a:t>Recertification</a:t>
            </a:r>
            <a:br>
              <a:rPr lang="en-US" sz="3300" b="1" kern="1200" spc="-120" baseline="0" dirty="0">
                <a:solidFill>
                  <a:srgbClr val="FFFFFF"/>
                </a:solidFill>
                <a:latin typeface="+mj-lt"/>
                <a:ea typeface="+mj-ea"/>
                <a:cs typeface="+mj-cs"/>
              </a:rPr>
            </a:br>
            <a:r>
              <a:rPr lang="en-US" sz="3300" b="1" kern="1200" spc="-120" baseline="0" dirty="0">
                <a:solidFill>
                  <a:srgbClr val="FFFFFF"/>
                </a:solidFill>
                <a:latin typeface="+mj-lt"/>
                <a:ea typeface="+mj-ea"/>
                <a:cs typeface="+mj-cs"/>
              </a:rPr>
              <a:t>Program Update</a:t>
            </a:r>
          </a:p>
        </p:txBody>
      </p:sp>
      <p:sp>
        <p:nvSpPr>
          <p:cNvPr id="4" name="TextBox 3"/>
          <p:cNvSpPr txBox="1"/>
          <p:nvPr/>
        </p:nvSpPr>
        <p:spPr>
          <a:xfrm>
            <a:off x="5949778" y="4206876"/>
            <a:ext cx="2745063" cy="1645920"/>
          </a:xfrm>
          <a:prstGeom prst="rect">
            <a:avLst/>
          </a:prstGeom>
        </p:spPr>
        <p:txBody>
          <a:bodyPr vert="horz" lIns="91440" tIns="45720" rIns="91440" bIns="45720" rtlCol="0" anchor="t">
            <a:normAutofit/>
          </a:bodyPr>
          <a:lstStyle/>
          <a:p>
            <a:pPr defTabSz="914400">
              <a:lnSpc>
                <a:spcPct val="85000"/>
              </a:lnSpc>
              <a:spcBef>
                <a:spcPts val="1300"/>
              </a:spcBef>
              <a:spcAft>
                <a:spcPts val="600"/>
              </a:spcAft>
              <a:buClr>
                <a:schemeClr val="tx1"/>
              </a:buClr>
              <a:buSzPct val="100000"/>
            </a:pPr>
            <a:r>
              <a:rPr lang="en-US" sz="1600" b="1" cap="small" dirty="0">
                <a:solidFill>
                  <a:srgbClr val="FFFFFF"/>
                </a:solidFill>
                <a:effectLst>
                  <a:glow rad="38100">
                    <a:schemeClr val="bg1">
                      <a:lumMod val="50000"/>
                      <a:lumOff val="50000"/>
                      <a:alpha val="20000"/>
                    </a:schemeClr>
                  </a:glow>
                </a:effectLst>
                <a:latin typeface="+mj-lt"/>
              </a:rPr>
              <a:t>2025</a:t>
            </a:r>
          </a:p>
        </p:txBody>
      </p:sp>
      <p:pic>
        <p:nvPicPr>
          <p:cNvPr id="3" name="Picture 2">
            <a:extLst>
              <a:ext uri="{FF2B5EF4-FFF2-40B4-BE49-F238E27FC236}">
                <a16:creationId xmlns:a16="http://schemas.microsoft.com/office/drawing/2014/main" id="{3B2E33AE-32BE-B840-B96B-8C95A4F34E7A}"/>
              </a:ext>
            </a:extLst>
          </p:cNvPr>
          <p:cNvPicPr>
            <a:picLocks noChangeAspect="1"/>
          </p:cNvPicPr>
          <p:nvPr/>
        </p:nvPicPr>
        <p:blipFill>
          <a:blip r:embed="rId2"/>
          <a:stretch>
            <a:fillRect/>
          </a:stretch>
        </p:blipFill>
        <p:spPr>
          <a:xfrm>
            <a:off x="2769" y="0"/>
            <a:ext cx="5347048" cy="6858000"/>
          </a:xfrm>
          <a:prstGeom prst="rect">
            <a:avLst/>
          </a:prstGeom>
        </p:spPr>
      </p:pic>
    </p:spTree>
    <p:extLst>
      <p:ext uri="{BB962C8B-B14F-4D97-AF65-F5344CB8AC3E}">
        <p14:creationId xmlns:p14="http://schemas.microsoft.com/office/powerpoint/2010/main" val="2089247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CCD5EF-766D-43B9-A25D-19122E5FB1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1989682"/>
          </a:xfrm>
          <a:prstGeom prst="rect">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9699C9-77F1-4E33-A750-CB78C7EA2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6" y="806204"/>
            <a:ext cx="7934706" cy="1664208"/>
          </a:xfrm>
          <a:prstGeom prst="rect">
            <a:avLst/>
          </a:prstGeom>
          <a:noFill/>
          <a:ln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599E7-C8D9-394D-9AAD-29A56E7EB37A}"/>
              </a:ext>
            </a:extLst>
          </p:cNvPr>
          <p:cNvSpPr>
            <a:spLocks noGrp="1"/>
          </p:cNvSpPr>
          <p:nvPr>
            <p:ph type="title"/>
          </p:nvPr>
        </p:nvSpPr>
        <p:spPr>
          <a:xfrm>
            <a:off x="803884" y="1059736"/>
            <a:ext cx="7530175" cy="1228130"/>
          </a:xfrm>
        </p:spPr>
        <p:txBody>
          <a:bodyPr>
            <a:normAutofit/>
          </a:bodyPr>
          <a:lstStyle/>
          <a:p>
            <a:pPr algn="ctr"/>
            <a:r>
              <a:rPr lang="en-US" sz="4100" b="1" dirty="0">
                <a:solidFill>
                  <a:srgbClr val="FFFFFF"/>
                </a:solidFill>
              </a:rPr>
              <a:t>Mandatory Non-Core may also be taught in house!</a:t>
            </a:r>
          </a:p>
        </p:txBody>
      </p:sp>
      <p:sp>
        <p:nvSpPr>
          <p:cNvPr id="3" name="Content Placeholder 2">
            <a:extLst>
              <a:ext uri="{FF2B5EF4-FFF2-40B4-BE49-F238E27FC236}">
                <a16:creationId xmlns:a16="http://schemas.microsoft.com/office/drawing/2014/main" id="{47828625-DE18-5B82-DE77-3AEA13E24751}"/>
              </a:ext>
            </a:extLst>
          </p:cNvPr>
          <p:cNvSpPr>
            <a:spLocks noGrp="1"/>
          </p:cNvSpPr>
          <p:nvPr>
            <p:ph idx="1"/>
          </p:nvPr>
        </p:nvSpPr>
        <p:spPr>
          <a:xfrm>
            <a:off x="155260" y="2973313"/>
            <a:ext cx="8760140" cy="3732287"/>
          </a:xfrm>
        </p:spPr>
        <p:txBody>
          <a:bodyPr>
            <a:noAutofit/>
          </a:bodyPr>
          <a:lstStyle/>
          <a:p>
            <a:pPr marL="64008" indent="0">
              <a:buNone/>
            </a:pPr>
            <a:r>
              <a:rPr lang="en-US" sz="2000" dirty="0"/>
              <a:t>Opportunity to review your specific Agency policies/procedures on:</a:t>
            </a:r>
          </a:p>
          <a:p>
            <a:pPr marL="406908" indent="-342900">
              <a:buFont typeface="Arial" panose="020B0604020202020204" pitchFamily="34" charset="0"/>
              <a:buChar char="•"/>
            </a:pPr>
            <a:r>
              <a:rPr lang="en-US" sz="2000" dirty="0"/>
              <a:t>	maintaining mental health in your Agency, </a:t>
            </a:r>
          </a:p>
          <a:p>
            <a:pPr marL="406908" indent="-342900">
              <a:buFont typeface="Arial" panose="020B0604020202020204" pitchFamily="34" charset="0"/>
              <a:buChar char="•"/>
            </a:pPr>
            <a:r>
              <a:rPr lang="en-US" sz="2000" dirty="0"/>
              <a:t>	Agency lifting and moving devices, </a:t>
            </a:r>
          </a:p>
          <a:p>
            <a:pPr marL="406908" indent="-342900">
              <a:buFont typeface="Arial" panose="020B0604020202020204" pitchFamily="34" charset="0"/>
              <a:buChar char="•"/>
            </a:pPr>
            <a:r>
              <a:rPr lang="en-US" sz="2000" dirty="0"/>
              <a:t>	Agency pediatric transport devices, and </a:t>
            </a:r>
          </a:p>
          <a:p>
            <a:pPr marL="406908" indent="-342900">
              <a:buFont typeface="Arial" panose="020B0604020202020204" pitchFamily="34" charset="0"/>
              <a:buChar char="•"/>
            </a:pPr>
            <a:r>
              <a:rPr lang="en-US" sz="2000" dirty="0"/>
              <a:t>	Agency hands-on driver training practice.</a:t>
            </a:r>
          </a:p>
          <a:p>
            <a:pPr marL="64008" indent="0">
              <a:buNone/>
            </a:pPr>
            <a:endParaRPr lang="en-US" sz="2000" dirty="0"/>
          </a:p>
          <a:p>
            <a:pPr marL="0" indent="0" algn="ctr">
              <a:buNone/>
            </a:pPr>
            <a:r>
              <a:rPr lang="en-US" sz="2000" dirty="0"/>
              <a:t>Please submit an outline describing the session and any handouts or reference materials provided to the SCEMS Division PRIOR to the first training session for approval. </a:t>
            </a:r>
          </a:p>
          <a:p>
            <a:endParaRPr lang="en-US" sz="2000" dirty="0"/>
          </a:p>
        </p:txBody>
      </p:sp>
    </p:spTree>
    <p:extLst>
      <p:ext uri="{BB962C8B-B14F-4D97-AF65-F5344CB8AC3E}">
        <p14:creationId xmlns:p14="http://schemas.microsoft.com/office/powerpoint/2010/main" val="682398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5336382" cy="1658198"/>
          </a:xfrm>
        </p:spPr>
        <p:txBody>
          <a:bodyPr>
            <a:normAutofit/>
          </a:bodyPr>
          <a:lstStyle/>
          <a:p>
            <a:pPr algn="ctr"/>
            <a:r>
              <a:rPr lang="en-US" b="1" dirty="0">
                <a:solidFill>
                  <a:srgbClr val="3F4D5B"/>
                </a:solidFill>
              </a:rPr>
              <a:t>Obtaining Core CME Hours</a:t>
            </a:r>
            <a:r>
              <a:rPr lang="en-US" dirty="0">
                <a:solidFill>
                  <a:srgbClr val="3F4D5B"/>
                </a:solidFill>
              </a:rPr>
              <a:t>	</a:t>
            </a:r>
          </a:p>
        </p:txBody>
      </p:sp>
      <p:sp>
        <p:nvSpPr>
          <p:cNvPr id="3" name="Content Placeholder 2"/>
          <p:cNvSpPr>
            <a:spLocks noGrp="1"/>
          </p:cNvSpPr>
          <p:nvPr>
            <p:ph idx="1"/>
          </p:nvPr>
        </p:nvSpPr>
        <p:spPr>
          <a:xfrm>
            <a:off x="76200" y="2011680"/>
            <a:ext cx="6009702" cy="4693920"/>
          </a:xfrm>
        </p:spPr>
        <p:txBody>
          <a:bodyPr>
            <a:normAutofit/>
          </a:bodyPr>
          <a:lstStyle/>
          <a:p>
            <a:r>
              <a:rPr lang="en-US" sz="2300" b="1" dirty="0"/>
              <a:t>Suffolk EMS-Sponsored Classes:</a:t>
            </a:r>
          </a:p>
          <a:p>
            <a:pPr lvl="1"/>
            <a:r>
              <a:rPr lang="en-US" sz="2300" dirty="0"/>
              <a:t>Can be found on the Suffolk </a:t>
            </a:r>
            <a:r>
              <a:rPr lang="en-US" sz="2300" dirty="0" err="1"/>
              <a:t>REMSCO</a:t>
            </a:r>
            <a:r>
              <a:rPr lang="en-US" sz="2300" dirty="0"/>
              <a:t> website under “</a:t>
            </a:r>
            <a:r>
              <a:rPr lang="en-US" sz="2300" dirty="0">
                <a:hlinkClick r:id="rId2"/>
              </a:rPr>
              <a:t>CME Courses</a:t>
            </a:r>
            <a:r>
              <a:rPr lang="en-US" sz="2300" dirty="0"/>
              <a:t>”</a:t>
            </a:r>
          </a:p>
          <a:p>
            <a:r>
              <a:rPr lang="en-US" sz="2300" b="1" dirty="0"/>
              <a:t>Agency-Approved Core Classes:</a:t>
            </a:r>
          </a:p>
          <a:p>
            <a:pPr lvl="1"/>
            <a:r>
              <a:rPr lang="en-US" sz="2300" dirty="0"/>
              <a:t>Must be taught by a CIC at or above the level of the Core class.</a:t>
            </a:r>
          </a:p>
          <a:p>
            <a:pPr lvl="1"/>
            <a:endParaRPr lang="en-US" sz="2300" dirty="0"/>
          </a:p>
          <a:p>
            <a:pPr marL="0" lvl="2" indent="0" algn="ctr">
              <a:buNone/>
            </a:pPr>
            <a:r>
              <a:rPr lang="en-US" sz="2300" b="1" i="0" u="sng" dirty="0"/>
              <a:t>Must be pre-approved by </a:t>
            </a:r>
            <a:r>
              <a:rPr lang="en-US" sz="2300" b="1" i="0" u="sng" dirty="0" err="1"/>
              <a:t>SCEMS</a:t>
            </a:r>
            <a:r>
              <a:rPr lang="en-US" sz="2300" b="1" u="sng" dirty="0"/>
              <a:t>.</a:t>
            </a:r>
          </a:p>
          <a:p>
            <a:pPr lvl="2"/>
            <a:endParaRPr lang="en-US" sz="2300" b="1" dirty="0"/>
          </a:p>
          <a:p>
            <a:pPr algn="ctr"/>
            <a:r>
              <a:rPr lang="en-US" sz="2300" dirty="0"/>
              <a:t>If you have any questions on approval of CME classes, please contact </a:t>
            </a:r>
            <a:r>
              <a:rPr lang="en-US" sz="2300" b="1" dirty="0">
                <a:hlinkClick r:id="rId3"/>
              </a:rPr>
              <a:t>Dina Wayrich</a:t>
            </a:r>
            <a:r>
              <a:rPr lang="en-US" sz="2300" b="1" dirty="0"/>
              <a:t> or </a:t>
            </a:r>
            <a:r>
              <a:rPr lang="en-US" sz="2300" b="1" dirty="0">
                <a:hlinkClick r:id="rId4"/>
              </a:rPr>
              <a:t>James </a:t>
            </a:r>
            <a:r>
              <a:rPr lang="en-US" sz="2300" b="1" dirty="0" err="1">
                <a:hlinkClick r:id="rId4"/>
              </a:rPr>
              <a:t>MacDonell</a:t>
            </a:r>
            <a:endParaRPr lang="en-US" sz="1700" dirty="0"/>
          </a:p>
          <a:p>
            <a:endParaRPr lang="en-US" sz="1700" dirty="0"/>
          </a:p>
        </p:txBody>
      </p:sp>
      <p:pic>
        <p:nvPicPr>
          <p:cNvPr id="5" name="Picture 4" descr="Glasses on top of a book">
            <a:extLst>
              <a:ext uri="{FF2B5EF4-FFF2-40B4-BE49-F238E27FC236}">
                <a16:creationId xmlns:a16="http://schemas.microsoft.com/office/drawing/2014/main" id="{6DB7DD6E-19E8-C069-4933-44207C886E78}"/>
              </a:ext>
            </a:extLst>
          </p:cNvPr>
          <p:cNvPicPr>
            <a:picLocks noChangeAspect="1"/>
          </p:cNvPicPr>
          <p:nvPr/>
        </p:nvPicPr>
        <p:blipFill rotWithShape="1">
          <a:blip r:embed="rId5"/>
          <a:srcRect l="22577" r="47908" b="-2"/>
          <a:stretch/>
        </p:blipFill>
        <p:spPr>
          <a:xfrm>
            <a:off x="6085902" y="10"/>
            <a:ext cx="3058098" cy="6864408"/>
          </a:xfrm>
          <a:prstGeom prst="rect">
            <a:avLst/>
          </a:prstGeom>
        </p:spPr>
      </p:pic>
    </p:spTree>
    <p:extLst>
      <p:ext uri="{BB962C8B-B14F-4D97-AF65-F5344CB8AC3E}">
        <p14:creationId xmlns:p14="http://schemas.microsoft.com/office/powerpoint/2010/main" val="4021124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B76BFC-74C9-55F2-F20D-EF6466103F22}"/>
              </a:ext>
            </a:extLst>
          </p:cNvPr>
          <p:cNvSpPr>
            <a:spLocks noGrp="1"/>
          </p:cNvSpPr>
          <p:nvPr>
            <p:ph type="title"/>
          </p:nvPr>
        </p:nvSpPr>
        <p:spPr>
          <a:xfrm>
            <a:off x="6149593" y="643467"/>
            <a:ext cx="2511806" cy="5584296"/>
          </a:xfrm>
        </p:spPr>
        <p:txBody>
          <a:bodyPr anchor="ctr">
            <a:normAutofit/>
          </a:bodyPr>
          <a:lstStyle/>
          <a:p>
            <a:pPr algn="ctr"/>
            <a:r>
              <a:rPr lang="en-US" sz="5000" b="1" dirty="0">
                <a:solidFill>
                  <a:srgbClr val="FFFFFF"/>
                </a:solidFill>
              </a:rPr>
              <a:t>Online Core Content</a:t>
            </a:r>
          </a:p>
        </p:txBody>
      </p:sp>
      <p:graphicFrame>
        <p:nvGraphicFramePr>
          <p:cNvPr id="5" name="Content Placeholder 2">
            <a:extLst>
              <a:ext uri="{FF2B5EF4-FFF2-40B4-BE49-F238E27FC236}">
                <a16:creationId xmlns:a16="http://schemas.microsoft.com/office/drawing/2014/main" id="{68E25DB4-11E1-BAFC-D141-05F231B4E9A9}"/>
              </a:ext>
            </a:extLst>
          </p:cNvPr>
          <p:cNvGraphicFramePr>
            <a:graphicFrameLocks noGrp="1"/>
          </p:cNvGraphicFramePr>
          <p:nvPr>
            <p:ph idx="1"/>
            <p:extLst>
              <p:ext uri="{D42A27DB-BD31-4B8C-83A1-F6EECF244321}">
                <p14:modId xmlns:p14="http://schemas.microsoft.com/office/powerpoint/2010/main" val="507860150"/>
              </p:ext>
            </p:extLst>
          </p:nvPr>
        </p:nvGraphicFramePr>
        <p:xfrm>
          <a:off x="76200" y="643467"/>
          <a:ext cx="5590792" cy="558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99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305800" cy="3278414"/>
          </a:xfrm>
        </p:spPr>
        <p:txBody>
          <a:bodyPr>
            <a:noAutofit/>
          </a:bodyPr>
          <a:lstStyle/>
          <a:p>
            <a:pPr>
              <a:buFont typeface="Arial" panose="020B0604020202020204" pitchFamily="34" charset="0"/>
              <a:buChar char="•"/>
            </a:pPr>
            <a:r>
              <a:rPr lang="en-US" sz="2500" dirty="0"/>
              <a:t>Agency drills and in-service EMS training.</a:t>
            </a:r>
          </a:p>
          <a:p>
            <a:pPr>
              <a:buFont typeface="Arial" panose="020B0604020202020204" pitchFamily="34" charset="0"/>
              <a:buChar char="•"/>
            </a:pPr>
            <a:r>
              <a:rPr lang="en-US" sz="2500" dirty="0"/>
              <a:t>EMS Conferences  </a:t>
            </a:r>
            <a:r>
              <a:rPr lang="en-US" sz="1800" dirty="0"/>
              <a:t>(may contain some Core - refer to specific conference brochure/registration forms)</a:t>
            </a:r>
          </a:p>
          <a:p>
            <a:pPr>
              <a:buFont typeface="Arial" panose="020B0604020202020204" pitchFamily="34" charset="0"/>
              <a:buChar char="•"/>
            </a:pPr>
            <a:r>
              <a:rPr lang="en-US" sz="2500" dirty="0"/>
              <a:t>Hospital or Healthcare sponsored EMS events.</a:t>
            </a:r>
          </a:p>
          <a:p>
            <a:pPr>
              <a:buFont typeface="Arial" panose="020B0604020202020204" pitchFamily="34" charset="0"/>
              <a:buChar char="•"/>
            </a:pPr>
            <a:r>
              <a:rPr lang="en-US" sz="2500" dirty="0"/>
              <a:t>Alphabet course refreshers </a:t>
            </a:r>
            <a:r>
              <a:rPr lang="en-US" sz="1800" dirty="0"/>
              <a:t>(</a:t>
            </a:r>
            <a:r>
              <a:rPr lang="en-US" sz="1800" dirty="0" err="1"/>
              <a:t>BCLS,ACLS,PALS,PEPP,etc</a:t>
            </a:r>
            <a:r>
              <a:rPr lang="en-US" sz="1800" dirty="0"/>
              <a:t>.)</a:t>
            </a:r>
          </a:p>
          <a:p>
            <a:pPr>
              <a:buFont typeface="Arial" panose="020B0604020202020204" pitchFamily="34" charset="0"/>
              <a:buChar char="•"/>
            </a:pPr>
            <a:r>
              <a:rPr lang="en-US" sz="2500" dirty="0"/>
              <a:t>Self-Study Activities  </a:t>
            </a:r>
            <a:r>
              <a:rPr lang="en-US" sz="1800" dirty="0"/>
              <a:t>(Web-based learning (C, NC))</a:t>
            </a:r>
          </a:p>
        </p:txBody>
      </p:sp>
      <p:sp>
        <p:nvSpPr>
          <p:cNvPr id="8" name="Rectangle 7">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918" y="4772508"/>
            <a:ext cx="8079581" cy="1658198"/>
          </a:xfrm>
        </p:spPr>
        <p:txBody>
          <a:bodyPr>
            <a:normAutofit/>
          </a:bodyPr>
          <a:lstStyle/>
          <a:p>
            <a:r>
              <a:rPr lang="en-US" b="1">
                <a:solidFill>
                  <a:srgbClr val="FFFFFF"/>
                </a:solidFill>
              </a:rPr>
              <a:t>Ways of Obtaining Non-Core Hours</a:t>
            </a:r>
          </a:p>
        </p:txBody>
      </p:sp>
    </p:spTree>
    <p:extLst>
      <p:ext uri="{BB962C8B-B14F-4D97-AF65-F5344CB8AC3E}">
        <p14:creationId xmlns:p14="http://schemas.microsoft.com/office/powerpoint/2010/main" val="29794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011680"/>
            <a:ext cx="6009702" cy="3766185"/>
          </a:xfrm>
        </p:spPr>
        <p:txBody>
          <a:bodyPr>
            <a:normAutofit/>
          </a:bodyPr>
          <a:lstStyle/>
          <a:p>
            <a:pPr>
              <a:buClr>
                <a:srgbClr val="FF0000"/>
              </a:buClr>
            </a:pPr>
            <a:r>
              <a:rPr lang="en-US" dirty="0"/>
              <a:t>List each topic or course, indicate the source, the date of completion and the CME hours earned for that training session.</a:t>
            </a:r>
          </a:p>
          <a:p>
            <a:pPr marL="64008" indent="0">
              <a:buNone/>
            </a:pPr>
            <a:r>
              <a:rPr lang="en-US" dirty="0"/>
              <a:t> </a:t>
            </a:r>
          </a:p>
          <a:p>
            <a:pPr>
              <a:buClr>
                <a:srgbClr val="FF0000"/>
              </a:buClr>
            </a:pPr>
            <a:r>
              <a:rPr lang="en-US" dirty="0"/>
              <a:t>When listing National Courses, list the name of the course and the source, hours earned to complete the course, and the date of completion. </a:t>
            </a:r>
          </a:p>
        </p:txBody>
      </p:sp>
      <p:pic>
        <p:nvPicPr>
          <p:cNvPr id="5" name="Picture 4" descr="Writing an appointment on a paper agenda">
            <a:extLst>
              <a:ext uri="{FF2B5EF4-FFF2-40B4-BE49-F238E27FC236}">
                <a16:creationId xmlns:a16="http://schemas.microsoft.com/office/drawing/2014/main" id="{ACCE5266-8166-3093-1ABA-1A0921BC8380}"/>
              </a:ext>
            </a:extLst>
          </p:cNvPr>
          <p:cNvPicPr>
            <a:picLocks noChangeAspect="1"/>
          </p:cNvPicPr>
          <p:nvPr/>
        </p:nvPicPr>
        <p:blipFill rotWithShape="1">
          <a:blip r:embed="rId2"/>
          <a:srcRect r="70262" b="-2"/>
          <a:stretch/>
        </p:blipFill>
        <p:spPr>
          <a:xfrm>
            <a:off x="6085902" y="10"/>
            <a:ext cx="3058098" cy="6864408"/>
          </a:xfrm>
          <a:prstGeom prst="rect">
            <a:avLst/>
          </a:prstGeom>
        </p:spPr>
      </p:pic>
      <p:sp>
        <p:nvSpPr>
          <p:cNvPr id="2" name="Title 1"/>
          <p:cNvSpPr>
            <a:spLocks noGrp="1"/>
          </p:cNvSpPr>
          <p:nvPr>
            <p:ph type="title"/>
          </p:nvPr>
        </p:nvSpPr>
        <p:spPr>
          <a:xfrm>
            <a:off x="0" y="475402"/>
            <a:ext cx="6553200" cy="1658198"/>
          </a:xfrm>
        </p:spPr>
        <p:txBody>
          <a:bodyPr>
            <a:normAutofit/>
          </a:bodyPr>
          <a:lstStyle/>
          <a:p>
            <a:r>
              <a:rPr lang="en-US" sz="4500" b="1" dirty="0">
                <a:solidFill>
                  <a:srgbClr val="AE8646"/>
                </a:solidFill>
              </a:rPr>
              <a:t>How to document NC hours</a:t>
            </a:r>
          </a:p>
        </p:txBody>
      </p:sp>
    </p:spTree>
    <p:extLst>
      <p:ext uri="{BB962C8B-B14F-4D97-AF65-F5344CB8AC3E}">
        <p14:creationId xmlns:p14="http://schemas.microsoft.com/office/powerpoint/2010/main" val="14011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C3FE1E-0A7F-41BE-A568-1BF85E2E8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0630" y="0"/>
            <a:ext cx="4103370"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0630" y="499533"/>
            <a:ext cx="3722370" cy="1658198"/>
          </a:xfrm>
        </p:spPr>
        <p:txBody>
          <a:bodyPr>
            <a:normAutofit/>
          </a:bodyPr>
          <a:lstStyle/>
          <a:p>
            <a:pPr algn="ctr"/>
            <a:r>
              <a:rPr lang="en-US" sz="3600" b="1" dirty="0"/>
              <a:t>How to document NC hours</a:t>
            </a:r>
          </a:p>
        </p:txBody>
      </p:sp>
      <p:sp>
        <p:nvSpPr>
          <p:cNvPr id="3" name="Content Placeholder 2"/>
          <p:cNvSpPr>
            <a:spLocks noGrp="1"/>
          </p:cNvSpPr>
          <p:nvPr>
            <p:ph idx="1"/>
          </p:nvPr>
        </p:nvSpPr>
        <p:spPr>
          <a:xfrm>
            <a:off x="5105400" y="2011679"/>
            <a:ext cx="4038600" cy="4465321"/>
          </a:xfrm>
        </p:spPr>
        <p:txBody>
          <a:bodyPr>
            <a:normAutofit/>
          </a:bodyPr>
          <a:lstStyle/>
          <a:p>
            <a:pPr algn="ctr"/>
            <a:r>
              <a:rPr lang="en-US" sz="2300" dirty="0"/>
              <a:t>Attendance to Conferences and Seminars can earn several hours towards the additional CME requirements. </a:t>
            </a:r>
          </a:p>
          <a:p>
            <a:pPr algn="ctr"/>
            <a:endParaRPr lang="en-US" sz="2300" dirty="0"/>
          </a:p>
          <a:p>
            <a:pPr marL="0" lvl="1" indent="0" algn="ctr">
              <a:buNone/>
            </a:pPr>
            <a:r>
              <a:rPr lang="en-US" sz="2300" dirty="0"/>
              <a:t>When listing these CME’s on your application please list the conference name, topics attended, and CME hours earned. </a:t>
            </a:r>
          </a:p>
          <a:p>
            <a:pPr lvl="1"/>
            <a:endParaRPr lang="en-US" sz="2300" dirty="0"/>
          </a:p>
          <a:p>
            <a:pPr lvl="1"/>
            <a:endParaRPr lang="en-US" sz="2300" dirty="0"/>
          </a:p>
        </p:txBody>
      </p:sp>
      <p:graphicFrame>
        <p:nvGraphicFramePr>
          <p:cNvPr id="5" name="Table 4"/>
          <p:cNvGraphicFramePr>
            <a:graphicFrameLocks noGrp="1"/>
          </p:cNvGraphicFramePr>
          <p:nvPr>
            <p:extLst>
              <p:ext uri="{D42A27DB-BD31-4B8C-83A1-F6EECF244321}">
                <p14:modId xmlns:p14="http://schemas.microsoft.com/office/powerpoint/2010/main" val="2969017155"/>
              </p:ext>
            </p:extLst>
          </p:nvPr>
        </p:nvGraphicFramePr>
        <p:xfrm>
          <a:off x="64770" y="2286000"/>
          <a:ext cx="4888230" cy="1752600"/>
        </p:xfrm>
        <a:graphic>
          <a:graphicData uri="http://schemas.openxmlformats.org/drawingml/2006/table">
            <a:tbl>
              <a:tblPr firstRow="1" bandRow="1">
                <a:tableStyleId>{284E427A-3D55-4303-BF80-6455036E1DE7}</a:tableStyleId>
              </a:tblPr>
              <a:tblGrid>
                <a:gridCol w="3276600">
                  <a:extLst>
                    <a:ext uri="{9D8B030D-6E8A-4147-A177-3AD203B41FA5}">
                      <a16:colId xmlns:a16="http://schemas.microsoft.com/office/drawing/2014/main" val="3449574485"/>
                    </a:ext>
                  </a:extLst>
                </a:gridCol>
                <a:gridCol w="914400">
                  <a:extLst>
                    <a:ext uri="{9D8B030D-6E8A-4147-A177-3AD203B41FA5}">
                      <a16:colId xmlns:a16="http://schemas.microsoft.com/office/drawing/2014/main" val="1380554207"/>
                    </a:ext>
                  </a:extLst>
                </a:gridCol>
                <a:gridCol w="697230">
                  <a:extLst>
                    <a:ext uri="{9D8B030D-6E8A-4147-A177-3AD203B41FA5}">
                      <a16:colId xmlns:a16="http://schemas.microsoft.com/office/drawing/2014/main" val="3647349787"/>
                    </a:ext>
                  </a:extLst>
                </a:gridCol>
              </a:tblGrid>
              <a:tr h="374342">
                <a:tc>
                  <a:txBody>
                    <a:bodyPr/>
                    <a:lstStyle/>
                    <a:p>
                      <a:r>
                        <a:rPr lang="en-US" sz="1500" dirty="0"/>
                        <a:t>EMS World Expo</a:t>
                      </a:r>
                    </a:p>
                  </a:txBody>
                  <a:tcPr marL="75407" marR="75407" marT="37703" marB="37703"/>
                </a:tc>
                <a:tc>
                  <a:txBody>
                    <a:bodyPr/>
                    <a:lstStyle/>
                    <a:p>
                      <a:endParaRPr lang="en-US" sz="1500"/>
                    </a:p>
                  </a:txBody>
                  <a:tcPr marL="75407" marR="75407" marT="37703" marB="37703"/>
                </a:tc>
                <a:tc>
                  <a:txBody>
                    <a:bodyPr/>
                    <a:lstStyle/>
                    <a:p>
                      <a:endParaRPr lang="en-US" sz="1500"/>
                    </a:p>
                  </a:txBody>
                  <a:tcPr marL="75407" marR="75407" marT="37703" marB="37703"/>
                </a:tc>
                <a:extLst>
                  <a:ext uri="{0D108BD9-81ED-4DB2-BD59-A6C34878D82A}">
                    <a16:rowId xmlns:a16="http://schemas.microsoft.com/office/drawing/2014/main" val="3932794477"/>
                  </a:ext>
                </a:extLst>
              </a:tr>
              <a:tr h="374342">
                <a:tc>
                  <a:txBody>
                    <a:bodyPr/>
                    <a:lstStyle/>
                    <a:p>
                      <a:r>
                        <a:rPr lang="en-US" sz="1500"/>
                        <a:t>Drug Overdoses </a:t>
                      </a:r>
                    </a:p>
                  </a:txBody>
                  <a:tcPr marL="75407" marR="75407" marT="37703" marB="37703"/>
                </a:tc>
                <a:tc>
                  <a:txBody>
                    <a:bodyPr/>
                    <a:lstStyle/>
                    <a:p>
                      <a:r>
                        <a:rPr lang="en-US" sz="1500" dirty="0"/>
                        <a:t>09.28.22</a:t>
                      </a:r>
                    </a:p>
                  </a:txBody>
                  <a:tcPr marL="75407" marR="75407" marT="37703" marB="37703"/>
                </a:tc>
                <a:tc>
                  <a:txBody>
                    <a:bodyPr/>
                    <a:lstStyle/>
                    <a:p>
                      <a:r>
                        <a:rPr lang="en-US" sz="1500"/>
                        <a:t>1.5hrs</a:t>
                      </a:r>
                    </a:p>
                  </a:txBody>
                  <a:tcPr marL="75407" marR="75407" marT="37703" marB="37703"/>
                </a:tc>
                <a:extLst>
                  <a:ext uri="{0D108BD9-81ED-4DB2-BD59-A6C34878D82A}">
                    <a16:rowId xmlns:a16="http://schemas.microsoft.com/office/drawing/2014/main" val="3706859189"/>
                  </a:ext>
                </a:extLst>
              </a:tr>
              <a:tr h="374342">
                <a:tc>
                  <a:txBody>
                    <a:bodyPr/>
                    <a:lstStyle/>
                    <a:p>
                      <a:r>
                        <a:rPr lang="en-US" sz="1500" dirty="0"/>
                        <a:t>LGBT &amp; Gender Identity </a:t>
                      </a:r>
                    </a:p>
                  </a:txBody>
                  <a:tcPr marL="75407" marR="75407" marT="37703" marB="37703"/>
                </a:tc>
                <a:tc>
                  <a:txBody>
                    <a:bodyPr/>
                    <a:lstStyle/>
                    <a:p>
                      <a:r>
                        <a:rPr lang="en-US" sz="1500" dirty="0"/>
                        <a:t>09.28.22</a:t>
                      </a:r>
                    </a:p>
                  </a:txBody>
                  <a:tcPr marL="75407" marR="75407" marT="37703" marB="377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a:ln>
                            <a:noFill/>
                          </a:ln>
                          <a:effectLst/>
                          <a:uLnTx/>
                          <a:uFillTx/>
                        </a:rPr>
                        <a:t>1.5hrs</a:t>
                      </a:r>
                      <a:endParaRPr kumimoji="0" lang="en-US" sz="1500" b="0" i="0" u="none" strike="noStrike" kern="1200" cap="none" spc="0" normalizeH="0" baseline="0" noProof="0">
                        <a:ln>
                          <a:noFill/>
                        </a:ln>
                        <a:solidFill>
                          <a:prstClr val="black"/>
                        </a:solidFill>
                        <a:effectLst/>
                        <a:uLnTx/>
                        <a:uFillTx/>
                        <a:latin typeface="Century Gothic"/>
                        <a:ea typeface="+mn-ea"/>
                        <a:cs typeface="+mn-cs"/>
                      </a:endParaRPr>
                    </a:p>
                  </a:txBody>
                  <a:tcPr marL="75407" marR="75407" marT="37703" marB="37703"/>
                </a:tc>
                <a:extLst>
                  <a:ext uri="{0D108BD9-81ED-4DB2-BD59-A6C34878D82A}">
                    <a16:rowId xmlns:a16="http://schemas.microsoft.com/office/drawing/2014/main" val="2547613839"/>
                  </a:ext>
                </a:extLst>
              </a:tr>
              <a:tr h="629574">
                <a:tc>
                  <a:txBody>
                    <a:bodyPr/>
                    <a:lstStyle/>
                    <a:p>
                      <a:r>
                        <a:rPr lang="en-US" sz="1500" dirty="0"/>
                        <a:t>EMS Providers Personal Mental Health </a:t>
                      </a:r>
                    </a:p>
                  </a:txBody>
                  <a:tcPr marL="75407" marR="75407" marT="37703" marB="37703"/>
                </a:tc>
                <a:tc>
                  <a:txBody>
                    <a:bodyPr/>
                    <a:lstStyle/>
                    <a:p>
                      <a:r>
                        <a:rPr lang="en-US" sz="1500" dirty="0"/>
                        <a:t>09.28.22</a:t>
                      </a:r>
                    </a:p>
                  </a:txBody>
                  <a:tcPr marL="75407" marR="75407" marT="37703" marB="3770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u="none" strike="noStrike" kern="1200" cap="none" spc="0" normalizeH="0" baseline="0" noProof="0" dirty="0">
                          <a:ln>
                            <a:noFill/>
                          </a:ln>
                          <a:effectLst/>
                          <a:uLnTx/>
                          <a:uFillTx/>
                        </a:rPr>
                        <a:t>1.5hrs</a:t>
                      </a:r>
                      <a:endParaRPr kumimoji="0" lang="en-US" sz="1500" b="0" i="0" u="none" strike="noStrike" kern="1200" cap="none" spc="0" normalizeH="0" baseline="0" noProof="0" dirty="0">
                        <a:ln>
                          <a:noFill/>
                        </a:ln>
                        <a:solidFill>
                          <a:prstClr val="black"/>
                        </a:solidFill>
                        <a:effectLst/>
                        <a:uLnTx/>
                        <a:uFillTx/>
                        <a:latin typeface="Century Gothic"/>
                        <a:ea typeface="+mn-ea"/>
                        <a:cs typeface="+mn-cs"/>
                      </a:endParaRPr>
                    </a:p>
                  </a:txBody>
                  <a:tcPr marL="75407" marR="75407" marT="37703" marB="37703"/>
                </a:tc>
                <a:extLst>
                  <a:ext uri="{0D108BD9-81ED-4DB2-BD59-A6C34878D82A}">
                    <a16:rowId xmlns:a16="http://schemas.microsoft.com/office/drawing/2014/main" val="490128697"/>
                  </a:ext>
                </a:extLst>
              </a:tr>
            </a:tbl>
          </a:graphicData>
        </a:graphic>
      </p:graphicFrame>
    </p:spTree>
    <p:extLst>
      <p:ext uri="{BB962C8B-B14F-4D97-AF65-F5344CB8AC3E}">
        <p14:creationId xmlns:p14="http://schemas.microsoft.com/office/powerpoint/2010/main" val="182088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3512343" y="499533"/>
            <a:ext cx="4922045" cy="1658198"/>
          </a:xfrm>
        </p:spPr>
        <p:txBody>
          <a:bodyPr>
            <a:normAutofit/>
          </a:bodyPr>
          <a:lstStyle/>
          <a:p>
            <a:r>
              <a:rPr lang="en-US" b="1">
                <a:solidFill>
                  <a:srgbClr val="A28960"/>
                </a:solidFill>
              </a:rPr>
              <a:t>CME Class Cancellations</a:t>
            </a:r>
          </a:p>
        </p:txBody>
      </p:sp>
      <p:pic>
        <p:nvPicPr>
          <p:cNvPr id="10" name="Picture 9" descr="Desks in empty classroom">
            <a:extLst>
              <a:ext uri="{FF2B5EF4-FFF2-40B4-BE49-F238E27FC236}">
                <a16:creationId xmlns:a16="http://schemas.microsoft.com/office/drawing/2014/main" id="{D403D01E-E655-2F7A-DB03-5C64C1C7CA4D}"/>
              </a:ext>
            </a:extLst>
          </p:cNvPr>
          <p:cNvPicPr>
            <a:picLocks noChangeAspect="1"/>
          </p:cNvPicPr>
          <p:nvPr/>
        </p:nvPicPr>
        <p:blipFill rotWithShape="1">
          <a:blip r:embed="rId2"/>
          <a:srcRect l="34982" r="31605" b="-2"/>
          <a:stretch/>
        </p:blipFill>
        <p:spPr>
          <a:xfrm>
            <a:off x="20" y="-6418"/>
            <a:ext cx="3058077" cy="6864418"/>
          </a:xfrm>
          <a:prstGeom prst="rect">
            <a:avLst/>
          </a:prstGeom>
        </p:spPr>
      </p:pic>
      <p:sp>
        <p:nvSpPr>
          <p:cNvPr id="8" name="Content Placeholder 7"/>
          <p:cNvSpPr>
            <a:spLocks noGrp="1"/>
          </p:cNvSpPr>
          <p:nvPr>
            <p:ph idx="1"/>
          </p:nvPr>
        </p:nvSpPr>
        <p:spPr>
          <a:xfrm>
            <a:off x="3200400" y="2240280"/>
            <a:ext cx="5638800" cy="4160520"/>
          </a:xfrm>
        </p:spPr>
        <p:txBody>
          <a:bodyPr>
            <a:normAutofit/>
          </a:bodyPr>
          <a:lstStyle/>
          <a:p>
            <a:pPr algn="ctr"/>
            <a:r>
              <a:rPr lang="en-US" dirty="0"/>
              <a:t>Any core class that does not have a </a:t>
            </a:r>
            <a:r>
              <a:rPr lang="en-US" b="1" dirty="0"/>
              <a:t>minimum of ten providers </a:t>
            </a:r>
            <a:r>
              <a:rPr lang="en-US" dirty="0"/>
              <a:t>signed up for it may be cancelled. </a:t>
            </a:r>
          </a:p>
          <a:p>
            <a:pPr algn="ctr"/>
            <a:endParaRPr lang="en-US" dirty="0"/>
          </a:p>
          <a:p>
            <a:pPr algn="ctr"/>
            <a:r>
              <a:rPr lang="en-US" dirty="0"/>
              <a:t>Any non-core class that does not have a </a:t>
            </a:r>
            <a:r>
              <a:rPr lang="en-US" b="1" dirty="0"/>
              <a:t>minimum of fifteen providers </a:t>
            </a:r>
            <a:r>
              <a:rPr lang="en-US" dirty="0"/>
              <a:t>signed up for it may be cancelled.</a:t>
            </a:r>
          </a:p>
          <a:p>
            <a:pPr algn="ctr"/>
            <a:endParaRPr lang="en-US" dirty="0"/>
          </a:p>
          <a:p>
            <a:pPr algn="ctr"/>
            <a:r>
              <a:rPr lang="en-US" dirty="0"/>
              <a:t>Registrants will be contacted by </a:t>
            </a:r>
            <a:r>
              <a:rPr lang="en-US" dirty="0" err="1"/>
              <a:t>SCEMS</a:t>
            </a:r>
            <a:r>
              <a:rPr lang="en-US" dirty="0"/>
              <a:t>.</a:t>
            </a:r>
          </a:p>
          <a:p>
            <a:pPr marL="64008" indent="0" algn="ctr">
              <a:buNone/>
            </a:pPr>
            <a:endParaRPr lang="en-US" dirty="0"/>
          </a:p>
        </p:txBody>
      </p:sp>
    </p:spTree>
    <p:extLst>
      <p:ext uri="{BB962C8B-B14F-4D97-AF65-F5344CB8AC3E}">
        <p14:creationId xmlns:p14="http://schemas.microsoft.com/office/powerpoint/2010/main" val="1932369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19894"/>
            <a:ext cx="8839200" cy="951706"/>
          </a:xfrm>
        </p:spPr>
        <p:txBody>
          <a:bodyPr>
            <a:normAutofit fontScale="90000"/>
          </a:bodyPr>
          <a:lstStyle/>
          <a:p>
            <a:pPr algn="ctr"/>
            <a:r>
              <a:rPr lang="en-US" sz="4000" b="1" dirty="0">
                <a:solidFill>
                  <a:schemeClr val="accent1"/>
                </a:solidFill>
                <a:hlinkClick r:id="rId2"/>
              </a:rPr>
              <a:t>Alphabet Courses</a:t>
            </a:r>
            <a:br>
              <a:rPr lang="en-US" sz="4000" b="1" dirty="0">
                <a:solidFill>
                  <a:schemeClr val="accent1"/>
                </a:solidFill>
              </a:rPr>
            </a:br>
            <a:r>
              <a:rPr lang="en-US" sz="4000" b="1" dirty="0">
                <a:solidFill>
                  <a:schemeClr val="accent1"/>
                </a:solidFill>
              </a:rPr>
              <a:t> </a:t>
            </a:r>
            <a:r>
              <a:rPr lang="en-US" sz="2000" b="1" dirty="0">
                <a:solidFill>
                  <a:schemeClr val="accent1"/>
                </a:solidFill>
              </a:rPr>
              <a:t>(as this changes, we will update the Suffolk </a:t>
            </a:r>
            <a:r>
              <a:rPr lang="en-US" sz="2000" b="1" dirty="0" err="1">
                <a:solidFill>
                  <a:schemeClr val="accent1"/>
                </a:solidFill>
              </a:rPr>
              <a:t>REMSCO</a:t>
            </a:r>
            <a:r>
              <a:rPr lang="en-US" sz="2000" b="1" dirty="0">
                <a:solidFill>
                  <a:schemeClr val="accent1"/>
                </a:solidFill>
              </a:rPr>
              <a:t> website)</a:t>
            </a:r>
            <a:endParaRPr lang="en-US" b="1" dirty="0">
              <a:solidFill>
                <a:schemeClr val="accent1"/>
              </a:solidFill>
            </a:endParaRPr>
          </a:p>
        </p:txBody>
      </p:sp>
      <p:pic>
        <p:nvPicPr>
          <p:cNvPr id="7" name="Picture 6">
            <a:extLst>
              <a:ext uri="{FF2B5EF4-FFF2-40B4-BE49-F238E27FC236}">
                <a16:creationId xmlns:a16="http://schemas.microsoft.com/office/drawing/2014/main" id="{EBF2BD03-F51C-EB36-DBCF-2E305B7C5CF5}"/>
              </a:ext>
            </a:extLst>
          </p:cNvPr>
          <p:cNvPicPr>
            <a:picLocks noChangeAspect="1"/>
          </p:cNvPicPr>
          <p:nvPr/>
        </p:nvPicPr>
        <p:blipFill>
          <a:blip r:embed="rId3"/>
          <a:stretch>
            <a:fillRect/>
          </a:stretch>
        </p:blipFill>
        <p:spPr>
          <a:xfrm>
            <a:off x="0" y="1600200"/>
            <a:ext cx="9144000" cy="5160748"/>
          </a:xfrm>
          <a:prstGeom prst="rect">
            <a:avLst/>
          </a:prstGeom>
        </p:spPr>
      </p:pic>
      <p:pic>
        <p:nvPicPr>
          <p:cNvPr id="9" name="Picture 8">
            <a:hlinkClick r:id="rId2"/>
            <a:extLst>
              <a:ext uri="{FF2B5EF4-FFF2-40B4-BE49-F238E27FC236}">
                <a16:creationId xmlns:a16="http://schemas.microsoft.com/office/drawing/2014/main" id="{E5D42CB2-F49E-FF59-D4E3-9FF4D2D291DF}"/>
              </a:ext>
            </a:extLst>
          </p:cNvPr>
          <p:cNvPicPr>
            <a:picLocks noChangeAspect="1"/>
          </p:cNvPicPr>
          <p:nvPr/>
        </p:nvPicPr>
        <p:blipFill>
          <a:blip r:embed="rId4"/>
          <a:stretch>
            <a:fillRect/>
          </a:stretch>
        </p:blipFill>
        <p:spPr>
          <a:xfrm>
            <a:off x="6096000" y="34219"/>
            <a:ext cx="990600" cy="557213"/>
          </a:xfrm>
          <a:prstGeom prst="rect">
            <a:avLst/>
          </a:prstGeom>
        </p:spPr>
      </p:pic>
    </p:spTree>
    <p:extLst>
      <p:ext uri="{BB962C8B-B14F-4D97-AF65-F5344CB8AC3E}">
        <p14:creationId xmlns:p14="http://schemas.microsoft.com/office/powerpoint/2010/main" val="377269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5336382" cy="1658198"/>
          </a:xfrm>
        </p:spPr>
        <p:txBody>
          <a:bodyPr>
            <a:normAutofit/>
          </a:bodyPr>
          <a:lstStyle/>
          <a:p>
            <a:r>
              <a:rPr lang="en-US" b="1"/>
              <a:t>CME SKILLS</a:t>
            </a:r>
          </a:p>
        </p:txBody>
      </p:sp>
      <p:sp>
        <p:nvSpPr>
          <p:cNvPr id="3" name="Content Placeholder 2"/>
          <p:cNvSpPr>
            <a:spLocks noGrp="1"/>
          </p:cNvSpPr>
          <p:nvPr>
            <p:ph idx="1"/>
          </p:nvPr>
        </p:nvSpPr>
        <p:spPr>
          <a:xfrm>
            <a:off x="152400" y="2011680"/>
            <a:ext cx="5791200" cy="3766185"/>
          </a:xfrm>
        </p:spPr>
        <p:txBody>
          <a:bodyPr>
            <a:normAutofit/>
          </a:bodyPr>
          <a:lstStyle/>
          <a:p>
            <a:r>
              <a:rPr lang="en-US" sz="2200" dirty="0" err="1"/>
              <a:t>NYS</a:t>
            </a:r>
            <a:r>
              <a:rPr lang="en-US" sz="2200" dirty="0"/>
              <a:t> Practical Skills Exam station sheets MUST accompany final CME submissions. They can be downloaded from the suffolkremsco.com website, under </a:t>
            </a:r>
            <a:r>
              <a:rPr lang="en-US" sz="2200" dirty="0">
                <a:hlinkClick r:id="rId2"/>
              </a:rPr>
              <a:t>Downloads &amp; Forms</a:t>
            </a:r>
            <a:r>
              <a:rPr lang="en-US" sz="2200" dirty="0"/>
              <a:t>. </a:t>
            </a:r>
          </a:p>
          <a:p>
            <a:pPr algn="ctr"/>
            <a:r>
              <a:rPr lang="en-US" sz="2200" b="1" dirty="0"/>
              <a:t>The skills sheets must be completed and signed off  by one of the following :</a:t>
            </a:r>
          </a:p>
          <a:p>
            <a:pPr lvl="1">
              <a:buFont typeface="Arial" panose="020B0604020202020204" pitchFamily="34" charset="0"/>
              <a:buChar char="•"/>
            </a:pPr>
            <a:r>
              <a:rPr lang="en-US" sz="2200" dirty="0"/>
              <a:t>A </a:t>
            </a:r>
            <a:r>
              <a:rPr lang="en-US" sz="2200" dirty="0" err="1"/>
              <a:t>NYS</a:t>
            </a:r>
            <a:r>
              <a:rPr lang="en-US" sz="2200" dirty="0"/>
              <a:t> CIC at or above the level of the provider being tested.</a:t>
            </a:r>
          </a:p>
          <a:p>
            <a:pPr lvl="1">
              <a:buFont typeface="Arial" panose="020B0604020202020204" pitchFamily="34" charset="0"/>
              <a:buChar char="•"/>
            </a:pPr>
            <a:r>
              <a:rPr lang="en-US" sz="2200" dirty="0"/>
              <a:t>The provider’s Agency Medical Director.</a:t>
            </a:r>
          </a:p>
        </p:txBody>
      </p:sp>
      <p:pic>
        <p:nvPicPr>
          <p:cNvPr id="5" name="Picture 4" descr="Desk with stethoscope and computer keyboard">
            <a:extLst>
              <a:ext uri="{FF2B5EF4-FFF2-40B4-BE49-F238E27FC236}">
                <a16:creationId xmlns:a16="http://schemas.microsoft.com/office/drawing/2014/main" id="{CAFF5D68-C4A0-0FEC-7D07-5AF637D95D9C}"/>
              </a:ext>
            </a:extLst>
          </p:cNvPr>
          <p:cNvPicPr>
            <a:picLocks noChangeAspect="1"/>
          </p:cNvPicPr>
          <p:nvPr/>
        </p:nvPicPr>
        <p:blipFill rotWithShape="1">
          <a:blip r:embed="rId3"/>
          <a:srcRect l="62607" r="7655" b="-2"/>
          <a:stretch/>
        </p:blipFill>
        <p:spPr>
          <a:xfrm>
            <a:off x="6085902" y="10"/>
            <a:ext cx="3058098" cy="6864408"/>
          </a:xfrm>
          <a:prstGeom prst="rect">
            <a:avLst/>
          </a:prstGeom>
        </p:spPr>
      </p:pic>
    </p:spTree>
    <p:extLst>
      <p:ext uri="{BB962C8B-B14F-4D97-AF65-F5344CB8AC3E}">
        <p14:creationId xmlns:p14="http://schemas.microsoft.com/office/powerpoint/2010/main" val="33871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346204"/>
            <a:ext cx="5336382" cy="1658198"/>
          </a:xfrm>
        </p:spPr>
        <p:txBody>
          <a:bodyPr>
            <a:normAutofit/>
          </a:bodyPr>
          <a:lstStyle/>
          <a:p>
            <a:r>
              <a:rPr lang="en-US" b="1">
                <a:solidFill>
                  <a:srgbClr val="714F46"/>
                </a:solidFill>
              </a:rPr>
              <a:t>Submitting Completed Paperwork</a:t>
            </a:r>
          </a:p>
        </p:txBody>
      </p:sp>
      <p:sp>
        <p:nvSpPr>
          <p:cNvPr id="3" name="Content Placeholder 2"/>
          <p:cNvSpPr>
            <a:spLocks noGrp="1"/>
          </p:cNvSpPr>
          <p:nvPr>
            <p:ph idx="1"/>
          </p:nvPr>
        </p:nvSpPr>
        <p:spPr>
          <a:xfrm>
            <a:off x="76200" y="2011680"/>
            <a:ext cx="5943600" cy="4617720"/>
          </a:xfrm>
        </p:spPr>
        <p:txBody>
          <a:bodyPr>
            <a:normAutofit/>
          </a:bodyPr>
          <a:lstStyle/>
          <a:p>
            <a:r>
              <a:rPr lang="en-US" sz="2500" dirty="0"/>
              <a:t>Once all CME requirements are completed by the provider, they must meet with the agency CME Coordinator to review the paperwork for completion and complete a check off list.</a:t>
            </a:r>
          </a:p>
          <a:p>
            <a:r>
              <a:rPr lang="en-US" sz="2500" dirty="0"/>
              <a:t>The Coordinator will fill out and sign the </a:t>
            </a:r>
            <a:r>
              <a:rPr lang="en-US" sz="2500" b="1" dirty="0">
                <a:hlinkClick r:id="rId2"/>
              </a:rPr>
              <a:t>CME Coordinator’s Verification Form</a:t>
            </a:r>
            <a:r>
              <a:rPr lang="en-US" sz="2500" dirty="0"/>
              <a:t>, then give it to the provider to submit with final paperwork. </a:t>
            </a:r>
          </a:p>
          <a:p>
            <a:pPr algn="ctr"/>
            <a:r>
              <a:rPr lang="en-US" sz="3000" b="1" i="1" dirty="0">
                <a:solidFill>
                  <a:srgbClr val="FF0000"/>
                </a:solidFill>
              </a:rPr>
              <a:t>(Suggested completion deadline: At least 90 days prior to provider certification expiration.)</a:t>
            </a:r>
          </a:p>
          <a:p>
            <a:pPr marL="64008" indent="0">
              <a:buNone/>
            </a:pPr>
            <a:endParaRPr lang="en-US" sz="2500" dirty="0"/>
          </a:p>
        </p:txBody>
      </p:sp>
      <p:pic>
        <p:nvPicPr>
          <p:cNvPr id="5" name="Picture 4" descr="Calendar on table">
            <a:extLst>
              <a:ext uri="{FF2B5EF4-FFF2-40B4-BE49-F238E27FC236}">
                <a16:creationId xmlns:a16="http://schemas.microsoft.com/office/drawing/2014/main" id="{89644EF1-8F78-4640-7D7F-67FD5F4AE55C}"/>
              </a:ext>
            </a:extLst>
          </p:cNvPr>
          <p:cNvPicPr>
            <a:picLocks noChangeAspect="1"/>
          </p:cNvPicPr>
          <p:nvPr/>
        </p:nvPicPr>
        <p:blipFill rotWithShape="1">
          <a:blip r:embed="rId3"/>
          <a:srcRect l="18048" r="52215" b="-2"/>
          <a:stretch/>
        </p:blipFill>
        <p:spPr>
          <a:xfrm>
            <a:off x="6085902" y="10"/>
            <a:ext cx="3058098" cy="6864408"/>
          </a:xfrm>
          <a:prstGeom prst="rect">
            <a:avLst/>
          </a:prstGeom>
        </p:spPr>
      </p:pic>
    </p:spTree>
    <p:extLst>
      <p:ext uri="{BB962C8B-B14F-4D97-AF65-F5344CB8AC3E}">
        <p14:creationId xmlns:p14="http://schemas.microsoft.com/office/powerpoint/2010/main" val="58929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ethoscope">
            <a:extLst>
              <a:ext uri="{FF2B5EF4-FFF2-40B4-BE49-F238E27FC236}">
                <a16:creationId xmlns:a16="http://schemas.microsoft.com/office/drawing/2014/main" id="{06F5EC5B-A22C-6CA5-B52C-95B56EC734E8}"/>
              </a:ext>
            </a:extLst>
          </p:cNvPr>
          <p:cNvPicPr>
            <a:picLocks noChangeAspect="1"/>
          </p:cNvPicPr>
          <p:nvPr/>
        </p:nvPicPr>
        <p:blipFill rotWithShape="1">
          <a:blip r:embed="rId2"/>
          <a:srcRect t="9091" r="19091"/>
          <a:stretch/>
        </p:blipFill>
        <p:spPr>
          <a:xfrm>
            <a:off x="20" y="10"/>
            <a:ext cx="9143980" cy="6857990"/>
          </a:xfrm>
          <a:prstGeom prst="rect">
            <a:avLst/>
          </a:prstGeom>
        </p:spPr>
      </p:pic>
      <p:sp>
        <p:nvSpPr>
          <p:cNvPr id="2" name="Title 1"/>
          <p:cNvSpPr>
            <a:spLocks noGrp="1"/>
          </p:cNvSpPr>
          <p:nvPr>
            <p:ph type="title"/>
          </p:nvPr>
        </p:nvSpPr>
        <p:spPr>
          <a:xfrm>
            <a:off x="492918" y="499533"/>
            <a:ext cx="5410925" cy="1658198"/>
          </a:xfrm>
        </p:spPr>
        <p:txBody>
          <a:bodyPr>
            <a:normAutofit/>
          </a:bodyPr>
          <a:lstStyle/>
          <a:p>
            <a:r>
              <a:rPr lang="en-US" dirty="0"/>
              <a:t>Suffolk County CME Program</a:t>
            </a:r>
          </a:p>
        </p:txBody>
      </p:sp>
      <p:sp>
        <p:nvSpPr>
          <p:cNvPr id="3" name="Content Placeholder 2"/>
          <p:cNvSpPr>
            <a:spLocks noGrp="1"/>
          </p:cNvSpPr>
          <p:nvPr>
            <p:ph idx="1"/>
          </p:nvPr>
        </p:nvSpPr>
        <p:spPr>
          <a:xfrm>
            <a:off x="76200" y="2377319"/>
            <a:ext cx="4724400" cy="4328281"/>
          </a:xfrm>
        </p:spPr>
        <p:txBody>
          <a:bodyPr>
            <a:normAutofit/>
          </a:bodyPr>
          <a:lstStyle/>
          <a:p>
            <a:r>
              <a:rPr lang="en-US" sz="2200" dirty="0">
                <a:solidFill>
                  <a:schemeClr val="bg2"/>
                </a:solidFill>
              </a:rPr>
              <a:t>The Suffolk County Emergency Medical Services (EMS) Division’s New York State Department of Health, Bureau of EMS and Trauma Systems (</a:t>
            </a:r>
            <a:r>
              <a:rPr lang="en-US" sz="2200" dirty="0" err="1">
                <a:solidFill>
                  <a:schemeClr val="bg2"/>
                </a:solidFill>
              </a:rPr>
              <a:t>NYS</a:t>
            </a:r>
            <a:r>
              <a:rPr lang="en-US" sz="2200" dirty="0">
                <a:solidFill>
                  <a:schemeClr val="bg2"/>
                </a:solidFill>
              </a:rPr>
              <a:t> DOH-</a:t>
            </a:r>
            <a:r>
              <a:rPr lang="en-US" sz="2200" dirty="0" err="1">
                <a:solidFill>
                  <a:schemeClr val="bg2"/>
                </a:solidFill>
              </a:rPr>
              <a:t>BEMSATS</a:t>
            </a:r>
            <a:r>
              <a:rPr lang="en-US" sz="2200" dirty="0">
                <a:solidFill>
                  <a:schemeClr val="bg2"/>
                </a:solidFill>
              </a:rPr>
              <a:t>) Continuing Medical Education (CME) Program is under the medical direction of the Suffolk County Medical Director.  </a:t>
            </a:r>
          </a:p>
          <a:p>
            <a:r>
              <a:rPr lang="en-US" sz="2200" dirty="0">
                <a:solidFill>
                  <a:schemeClr val="bg2"/>
                </a:solidFill>
              </a:rPr>
              <a:t>Each of the Division’s contracted agencies has a Memorandum of Understanding (MOU) with the Suffolk County EMS Division.</a:t>
            </a:r>
          </a:p>
        </p:txBody>
      </p:sp>
    </p:spTree>
    <p:extLst>
      <p:ext uri="{BB962C8B-B14F-4D97-AF65-F5344CB8AC3E}">
        <p14:creationId xmlns:p14="http://schemas.microsoft.com/office/powerpoint/2010/main" val="388775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2">
                <a:shade val="48000"/>
                <a:satMod val="230000"/>
              </a:schemeClr>
            </a:gs>
            <a:gs pos="60000">
              <a:schemeClr val="bg2">
                <a:shade val="92000"/>
                <a:satMod val="230000"/>
              </a:schemeClr>
            </a:gs>
            <a:gs pos="100000">
              <a:schemeClr val="bg2">
                <a:tint val="85000"/>
                <a:satMod val="400000"/>
              </a:schemeClr>
            </a:gs>
          </a:gsLst>
          <a:lin ang="5400000"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AD1A3C-06C4-298E-3CB6-51E350212579}"/>
              </a:ext>
            </a:extLst>
          </p:cNvPr>
          <p:cNvPicPr>
            <a:picLocks noChangeAspect="1"/>
          </p:cNvPicPr>
          <p:nvPr/>
        </p:nvPicPr>
        <p:blipFill rotWithShape="1">
          <a:blip r:embed="rId2"/>
          <a:srcRect b="63793"/>
          <a:stretch/>
        </p:blipFill>
        <p:spPr>
          <a:xfrm>
            <a:off x="1519237" y="838200"/>
            <a:ext cx="6105525" cy="2200275"/>
          </a:xfrm>
          <a:prstGeom prst="rect">
            <a:avLst/>
          </a:prstGeom>
        </p:spPr>
      </p:pic>
      <p:sp>
        <p:nvSpPr>
          <p:cNvPr id="9" name="TextBox 8">
            <a:extLst>
              <a:ext uri="{FF2B5EF4-FFF2-40B4-BE49-F238E27FC236}">
                <a16:creationId xmlns:a16="http://schemas.microsoft.com/office/drawing/2014/main" id="{7CB5F841-6E6D-E1A7-F447-8C39EBFDE4A6}"/>
              </a:ext>
            </a:extLst>
          </p:cNvPr>
          <p:cNvSpPr txBox="1"/>
          <p:nvPr/>
        </p:nvSpPr>
        <p:spPr>
          <a:xfrm>
            <a:off x="990600" y="4038600"/>
            <a:ext cx="7162800" cy="1477328"/>
          </a:xfrm>
          <a:prstGeom prst="rect">
            <a:avLst/>
          </a:prstGeom>
          <a:solidFill>
            <a:schemeClr val="accent6"/>
          </a:solidFill>
          <a:ln>
            <a:solidFill>
              <a:schemeClr val="accent6">
                <a:lumMod val="50000"/>
              </a:schemeClr>
            </a:solidFill>
          </a:ln>
        </p:spPr>
        <p:txBody>
          <a:bodyPr wrap="square" rtlCol="0">
            <a:spAutoFit/>
          </a:bodyPr>
          <a:lstStyle/>
          <a:p>
            <a:pPr algn="ctr"/>
            <a:r>
              <a:rPr lang="en-US" sz="3000" dirty="0"/>
              <a:t>CME Coordinators have access to this document in the CME Coordinators area of the </a:t>
            </a:r>
            <a:r>
              <a:rPr lang="en-US" sz="3000" dirty="0">
                <a:hlinkClick r:id="rId3"/>
              </a:rPr>
              <a:t>Suffolk </a:t>
            </a:r>
            <a:r>
              <a:rPr lang="en-US" sz="3000" dirty="0" err="1">
                <a:hlinkClick r:id="rId3"/>
              </a:rPr>
              <a:t>REMSCO</a:t>
            </a:r>
            <a:r>
              <a:rPr lang="en-US" sz="3000" dirty="0">
                <a:hlinkClick r:id="rId3"/>
              </a:rPr>
              <a:t> website</a:t>
            </a:r>
            <a:r>
              <a:rPr lang="en-US" sz="3000" dirty="0"/>
              <a:t>.  </a:t>
            </a:r>
          </a:p>
        </p:txBody>
      </p:sp>
    </p:spTree>
    <p:extLst>
      <p:ext uri="{BB962C8B-B14F-4D97-AF65-F5344CB8AC3E}">
        <p14:creationId xmlns:p14="http://schemas.microsoft.com/office/powerpoint/2010/main" val="252538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77232" y="499533"/>
            <a:ext cx="2780071" cy="5632980"/>
          </a:xfrm>
        </p:spPr>
        <p:txBody>
          <a:bodyPr>
            <a:normAutofit/>
          </a:bodyPr>
          <a:lstStyle/>
          <a:p>
            <a:pPr algn="ctr"/>
            <a:r>
              <a:rPr lang="en-US" sz="3800" b="1" dirty="0"/>
              <a:t>What to submit to the  CME Coordinator</a:t>
            </a:r>
          </a:p>
        </p:txBody>
      </p:sp>
      <p:graphicFrame>
        <p:nvGraphicFramePr>
          <p:cNvPr id="5" name="Content Placeholder 2">
            <a:extLst>
              <a:ext uri="{FF2B5EF4-FFF2-40B4-BE49-F238E27FC236}">
                <a16:creationId xmlns:a16="http://schemas.microsoft.com/office/drawing/2014/main" id="{63E9A37C-923B-8E1A-2D9C-064E54D0C200}"/>
              </a:ext>
            </a:extLst>
          </p:cNvPr>
          <p:cNvGraphicFramePr>
            <a:graphicFrameLocks noGrp="1"/>
          </p:cNvGraphicFramePr>
          <p:nvPr>
            <p:ph idx="1"/>
            <p:extLst>
              <p:ext uri="{D42A27DB-BD31-4B8C-83A1-F6EECF244321}">
                <p14:modId xmlns:p14="http://schemas.microsoft.com/office/powerpoint/2010/main" val="760065353"/>
              </p:ext>
            </p:extLst>
          </p:nvPr>
        </p:nvGraphicFramePr>
        <p:xfrm>
          <a:off x="475059" y="639763"/>
          <a:ext cx="5185172"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742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57200"/>
            <a:ext cx="8079581" cy="1270963"/>
          </a:xfrm>
        </p:spPr>
        <p:txBody>
          <a:bodyPr>
            <a:normAutofit/>
          </a:bodyPr>
          <a:lstStyle/>
          <a:p>
            <a:r>
              <a:rPr lang="en-US" sz="3500" dirty="0"/>
              <a:t>What must I bring when I meet with </a:t>
            </a:r>
            <a:r>
              <a:rPr lang="en-US" sz="3500" dirty="0" err="1"/>
              <a:t>SCEMS</a:t>
            </a:r>
            <a:r>
              <a:rPr lang="en-US" sz="3500" dirty="0">
                <a:latin typeface="Arial" panose="020B0604020202020204" pitchFamily="34" charset="0"/>
                <a:cs typeface="Arial" panose="020B0604020202020204" pitchFamily="34" charset="0"/>
              </a:rPr>
              <a:t>?</a:t>
            </a:r>
          </a:p>
        </p:txBody>
      </p:sp>
      <p:pic>
        <p:nvPicPr>
          <p:cNvPr id="7" name="Graphic 6" descr="Check List">
            <a:extLst>
              <a:ext uri="{FF2B5EF4-FFF2-40B4-BE49-F238E27FC236}">
                <a16:creationId xmlns:a16="http://schemas.microsoft.com/office/drawing/2014/main" id="{694484B3-6540-AD57-CC00-52E3A82D76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527208"/>
            <a:ext cx="2537952" cy="2537952"/>
          </a:xfrm>
          <a:prstGeom prst="rect">
            <a:avLst/>
          </a:prstGeom>
        </p:spPr>
      </p:pic>
      <p:sp>
        <p:nvSpPr>
          <p:cNvPr id="3" name="Content Placeholder 2"/>
          <p:cNvSpPr>
            <a:spLocks noGrp="1"/>
          </p:cNvSpPr>
          <p:nvPr>
            <p:ph idx="1"/>
          </p:nvPr>
        </p:nvSpPr>
        <p:spPr>
          <a:xfrm>
            <a:off x="2133600" y="1524000"/>
            <a:ext cx="6858000" cy="5181600"/>
          </a:xfrm>
        </p:spPr>
        <p:txBody>
          <a:bodyPr>
            <a:normAutofit/>
          </a:bodyPr>
          <a:lstStyle/>
          <a:p>
            <a:r>
              <a:rPr lang="en-US" sz="1800" dirty="0"/>
              <a:t>Completed online recertification form. The form will be signed by the provider at their appointment. </a:t>
            </a:r>
          </a:p>
          <a:p>
            <a:endParaRPr lang="en-US" sz="1800" b="1" dirty="0"/>
          </a:p>
          <a:p>
            <a:r>
              <a:rPr lang="en-US" sz="1800" dirty="0"/>
              <a:t>A copy of the </a:t>
            </a:r>
            <a:r>
              <a:rPr lang="en-US" sz="1800" dirty="0" err="1"/>
              <a:t>eCard</a:t>
            </a:r>
            <a:r>
              <a:rPr lang="en-US" sz="1800" dirty="0"/>
              <a:t> or copies of BOTH sides of the signed CPR card</a:t>
            </a:r>
          </a:p>
          <a:p>
            <a:endParaRPr lang="en-US" sz="1800" b="1" dirty="0"/>
          </a:p>
          <a:p>
            <a:r>
              <a:rPr lang="en-US" sz="1800" dirty="0"/>
              <a:t>Practical Skills Evaluation Sheets for all required skills.</a:t>
            </a:r>
          </a:p>
          <a:p>
            <a:endParaRPr lang="en-US" sz="1800" dirty="0"/>
          </a:p>
          <a:p>
            <a:r>
              <a:rPr lang="en-US" sz="1800" b="1" dirty="0"/>
              <a:t>Paramedics and CC’s must also provide verification of course completion in ACLS and PALS (or equivalent) by submitting a photocopy of their current, non-expired, certification card.</a:t>
            </a:r>
          </a:p>
          <a:p>
            <a:endParaRPr lang="en-US" sz="1800" b="1" dirty="0"/>
          </a:p>
          <a:p>
            <a:r>
              <a:rPr lang="en-US" sz="1800" dirty="0"/>
              <a:t>Signed CME Coordinator’s Verification Form.</a:t>
            </a:r>
          </a:p>
          <a:p>
            <a:endParaRPr lang="en-US" sz="1800" dirty="0"/>
          </a:p>
          <a:p>
            <a:r>
              <a:rPr lang="en-US" sz="1800" b="1" dirty="0">
                <a:solidFill>
                  <a:srgbClr val="FF0000"/>
                </a:solidFill>
              </a:rPr>
              <a:t>45 Day Late Form* (if necessary)</a:t>
            </a:r>
          </a:p>
        </p:txBody>
      </p:sp>
    </p:spTree>
    <p:extLst>
      <p:ext uri="{BB962C8B-B14F-4D97-AF65-F5344CB8AC3E}">
        <p14:creationId xmlns:p14="http://schemas.microsoft.com/office/powerpoint/2010/main" val="846099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8EB422-E059-4137-ADC3-B562FDB14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6E7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918" y="499533"/>
            <a:ext cx="5410925" cy="1658198"/>
          </a:xfrm>
        </p:spPr>
        <p:txBody>
          <a:bodyPr>
            <a:normAutofit/>
          </a:bodyPr>
          <a:lstStyle/>
          <a:p>
            <a:r>
              <a:rPr lang="en-US" b="1">
                <a:solidFill>
                  <a:srgbClr val="FFFFFF"/>
                </a:solidFill>
              </a:rPr>
              <a:t>Submitting Completed Paperwork</a:t>
            </a:r>
          </a:p>
        </p:txBody>
      </p:sp>
      <p:sp>
        <p:nvSpPr>
          <p:cNvPr id="3" name="Content Placeholder 2"/>
          <p:cNvSpPr>
            <a:spLocks noGrp="1"/>
          </p:cNvSpPr>
          <p:nvPr>
            <p:ph idx="1"/>
          </p:nvPr>
        </p:nvSpPr>
        <p:spPr>
          <a:xfrm>
            <a:off x="507492" y="2157730"/>
            <a:ext cx="4978908" cy="3718681"/>
          </a:xfrm>
        </p:spPr>
        <p:txBody>
          <a:bodyPr>
            <a:normAutofit/>
          </a:bodyPr>
          <a:lstStyle/>
          <a:p>
            <a:endParaRPr lang="en-US" sz="2200" dirty="0">
              <a:solidFill>
                <a:srgbClr val="FFFFFF"/>
              </a:solidFill>
            </a:endParaRPr>
          </a:p>
          <a:p>
            <a:r>
              <a:rPr lang="en-US" sz="2200" dirty="0">
                <a:solidFill>
                  <a:srgbClr val="FFFFFF"/>
                </a:solidFill>
              </a:rPr>
              <a:t>Meeting must be pre-arranged by clicking </a:t>
            </a:r>
            <a:r>
              <a:rPr lang="en-US" sz="2200" b="1" dirty="0">
                <a:solidFill>
                  <a:schemeClr val="accent4">
                    <a:lumMod val="50000"/>
                  </a:schemeClr>
                </a:solidFill>
                <a:hlinkClick r:id="rId2">
                  <a:extLst>
                    <a:ext uri="{A12FA001-AC4F-418D-AE19-62706E023703}">
                      <ahyp:hlinkClr xmlns:ahyp="http://schemas.microsoft.com/office/drawing/2018/hyperlinkcolor" val="tx"/>
                    </a:ext>
                  </a:extLst>
                </a:hlinkClick>
              </a:rPr>
              <a:t>here</a:t>
            </a:r>
            <a:r>
              <a:rPr lang="en-US" sz="2200" dirty="0">
                <a:solidFill>
                  <a:srgbClr val="FFFFFF"/>
                </a:solidFill>
              </a:rPr>
              <a:t>, no walk-ins allowed. </a:t>
            </a:r>
          </a:p>
          <a:p>
            <a:endParaRPr lang="en-US" sz="2200" dirty="0">
              <a:solidFill>
                <a:srgbClr val="FFFFFF"/>
              </a:solidFill>
            </a:endParaRPr>
          </a:p>
          <a:p>
            <a:r>
              <a:rPr lang="en-US" sz="2200" dirty="0">
                <a:solidFill>
                  <a:srgbClr val="FFFFFF"/>
                </a:solidFill>
              </a:rPr>
              <a:t>Suggested meeting at </a:t>
            </a:r>
            <a:r>
              <a:rPr lang="en-US" sz="2200" dirty="0" err="1">
                <a:solidFill>
                  <a:srgbClr val="FFFFFF"/>
                </a:solidFill>
              </a:rPr>
              <a:t>SCEMS</a:t>
            </a:r>
            <a:r>
              <a:rPr lang="en-US" sz="2200" dirty="0">
                <a:solidFill>
                  <a:srgbClr val="FFFFFF"/>
                </a:solidFill>
              </a:rPr>
              <a:t>:  </a:t>
            </a:r>
            <a:r>
              <a:rPr lang="en-US" sz="3000" b="1" dirty="0">
                <a:solidFill>
                  <a:srgbClr val="FF0000"/>
                </a:solidFill>
              </a:rPr>
              <a:t>70 days </a:t>
            </a:r>
            <a:r>
              <a:rPr lang="en-US" sz="2200" dirty="0">
                <a:solidFill>
                  <a:srgbClr val="FFFFFF"/>
                </a:solidFill>
              </a:rPr>
              <a:t>prior to provider certification expiration. </a:t>
            </a:r>
          </a:p>
          <a:p>
            <a:r>
              <a:rPr lang="en-US" sz="2200" u="sng" dirty="0">
                <a:solidFill>
                  <a:srgbClr val="FFFFFF"/>
                </a:solidFill>
              </a:rPr>
              <a:t>MANDATORY</a:t>
            </a:r>
            <a:r>
              <a:rPr lang="en-US" sz="2200" dirty="0">
                <a:solidFill>
                  <a:srgbClr val="FFFFFF"/>
                </a:solidFill>
              </a:rPr>
              <a:t> deadline for meeting at SCEMS: no later than 60 days prior to provider certification expiration.</a:t>
            </a:r>
          </a:p>
        </p:txBody>
      </p:sp>
      <p:pic>
        <p:nvPicPr>
          <p:cNvPr id="4" name="Picture 3" descr="A note with writing on it&#10;&#10;Description automatically generated">
            <a:extLst>
              <a:ext uri="{FF2B5EF4-FFF2-40B4-BE49-F238E27FC236}">
                <a16:creationId xmlns:a16="http://schemas.microsoft.com/office/drawing/2014/main" id="{9307A27B-74A7-648C-EC06-395199E7E1FB}"/>
              </a:ext>
            </a:extLst>
          </p:cNvPr>
          <p:cNvPicPr>
            <a:picLocks noChangeAspect="1"/>
          </p:cNvPicPr>
          <p:nvPr/>
        </p:nvPicPr>
        <p:blipFill rotWithShape="1">
          <a:blip r:embed="rId3"/>
          <a:srcRect t="9084" r="3" b="1443"/>
          <a:stretch/>
        </p:blipFill>
        <p:spPr>
          <a:xfrm>
            <a:off x="6085901" y="12"/>
            <a:ext cx="3058099" cy="2736255"/>
          </a:xfrm>
          <a:prstGeom prst="rect">
            <a:avLst/>
          </a:prstGeom>
        </p:spPr>
      </p:pic>
      <p:pic>
        <p:nvPicPr>
          <p:cNvPr id="5" name="Picture 4" descr="Calendar">
            <a:extLst>
              <a:ext uri="{FF2B5EF4-FFF2-40B4-BE49-F238E27FC236}">
                <a16:creationId xmlns:a16="http://schemas.microsoft.com/office/drawing/2014/main" id="{43CB109D-233E-017A-149B-047D7CD0E12E}"/>
              </a:ext>
            </a:extLst>
          </p:cNvPr>
          <p:cNvPicPr>
            <a:picLocks noChangeAspect="1"/>
          </p:cNvPicPr>
          <p:nvPr/>
        </p:nvPicPr>
        <p:blipFill rotWithShape="1">
          <a:blip r:embed="rId4"/>
          <a:srcRect l="16905" r="31560" b="2"/>
          <a:stretch/>
        </p:blipFill>
        <p:spPr>
          <a:xfrm>
            <a:off x="6085902" y="2897118"/>
            <a:ext cx="3058097" cy="3960870"/>
          </a:xfrm>
          <a:prstGeom prst="rect">
            <a:avLst/>
          </a:prstGeom>
        </p:spPr>
      </p:pic>
    </p:spTree>
    <p:extLst>
      <p:ext uri="{BB962C8B-B14F-4D97-AF65-F5344CB8AC3E}">
        <p14:creationId xmlns:p14="http://schemas.microsoft.com/office/powerpoint/2010/main" val="774184507"/>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8EB422-E059-4137-ADC3-B562FDB14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7D49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918" y="509269"/>
            <a:ext cx="5410925" cy="1319531"/>
          </a:xfrm>
        </p:spPr>
        <p:txBody>
          <a:bodyPr vert="horz" lIns="91440" tIns="45720" rIns="91440" bIns="45720" rtlCol="0" anchor="ctr">
            <a:normAutofit/>
          </a:bodyPr>
          <a:lstStyle/>
          <a:p>
            <a:pPr>
              <a:lnSpc>
                <a:spcPct val="85000"/>
              </a:lnSpc>
            </a:pPr>
            <a:r>
              <a:rPr lang="en-US" sz="5400" b="1" dirty="0">
                <a:solidFill>
                  <a:srgbClr val="FFFFFF"/>
                </a:solidFill>
              </a:rPr>
              <a:t>Timeline</a:t>
            </a:r>
          </a:p>
        </p:txBody>
      </p:sp>
      <p:sp>
        <p:nvSpPr>
          <p:cNvPr id="4" name="Content Placeholder 3"/>
          <p:cNvSpPr>
            <a:spLocks noGrp="1"/>
          </p:cNvSpPr>
          <p:nvPr>
            <p:ph sz="half" idx="1"/>
          </p:nvPr>
        </p:nvSpPr>
        <p:spPr>
          <a:xfrm>
            <a:off x="75475" y="1752600"/>
            <a:ext cx="5828368" cy="4953000"/>
          </a:xfrm>
        </p:spPr>
        <p:txBody>
          <a:bodyPr vert="horz" lIns="91440" tIns="45720" rIns="91440" bIns="45720" rtlCol="0">
            <a:normAutofit/>
          </a:bodyPr>
          <a:lstStyle/>
          <a:p>
            <a:r>
              <a:rPr lang="en-US" sz="2500" b="1" dirty="0">
                <a:solidFill>
                  <a:srgbClr val="FFFFFF"/>
                </a:solidFill>
              </a:rPr>
              <a:t>At least </a:t>
            </a:r>
            <a:r>
              <a:rPr lang="en-US" sz="3000" b="1" dirty="0">
                <a:solidFill>
                  <a:srgbClr val="FF0000"/>
                </a:solidFill>
              </a:rPr>
              <a:t>90 days </a:t>
            </a:r>
            <a:r>
              <a:rPr lang="en-US" sz="2500" b="1" dirty="0">
                <a:solidFill>
                  <a:srgbClr val="FFFFFF"/>
                </a:solidFill>
              </a:rPr>
              <a:t>prior to card expiration </a:t>
            </a:r>
            <a:r>
              <a:rPr lang="en-US" dirty="0">
                <a:solidFill>
                  <a:srgbClr val="FFFFFF"/>
                </a:solidFill>
              </a:rPr>
              <a:t>m</a:t>
            </a:r>
            <a:r>
              <a:rPr lang="en-US" sz="2200" i="0" dirty="0">
                <a:solidFill>
                  <a:srgbClr val="FFFFFF"/>
                </a:solidFill>
              </a:rPr>
              <a:t>eet with CME Coordinator to finalize paperwork.</a:t>
            </a:r>
          </a:p>
          <a:p>
            <a:r>
              <a:rPr lang="en-US" sz="2800" b="1" dirty="0">
                <a:solidFill>
                  <a:srgbClr val="FF0000"/>
                </a:solidFill>
              </a:rPr>
              <a:t>70 days </a:t>
            </a:r>
            <a:r>
              <a:rPr lang="en-US" dirty="0">
                <a:solidFill>
                  <a:schemeClr val="tx1"/>
                </a:solidFill>
              </a:rPr>
              <a:t>m</a:t>
            </a:r>
            <a:r>
              <a:rPr lang="en-US" i="0" dirty="0">
                <a:solidFill>
                  <a:schemeClr val="tx1"/>
                </a:solidFill>
              </a:rPr>
              <a:t>eet</a:t>
            </a:r>
            <a:r>
              <a:rPr lang="en-US" sz="2200" i="0" dirty="0">
                <a:solidFill>
                  <a:srgbClr val="FFFFFF"/>
                </a:solidFill>
              </a:rPr>
              <a:t> with SCEMS to review/submit paperwork.</a:t>
            </a:r>
          </a:p>
          <a:p>
            <a:pPr marL="0" indent="0" algn="ctr">
              <a:buNone/>
            </a:pPr>
            <a:r>
              <a:rPr lang="en-US" sz="2500" b="1" dirty="0">
                <a:solidFill>
                  <a:srgbClr val="FFFFFF"/>
                </a:solidFill>
              </a:rPr>
              <a:t>This process can be completed much earlier, as long as the paperwork is submitted to </a:t>
            </a:r>
            <a:r>
              <a:rPr lang="en-US" sz="2500" b="1" dirty="0" err="1">
                <a:solidFill>
                  <a:srgbClr val="FFFFFF"/>
                </a:solidFill>
              </a:rPr>
              <a:t>NYS</a:t>
            </a:r>
            <a:r>
              <a:rPr lang="en-US" sz="2500" b="1" dirty="0">
                <a:solidFill>
                  <a:srgbClr val="FFFFFF"/>
                </a:solidFill>
              </a:rPr>
              <a:t> </a:t>
            </a:r>
            <a:r>
              <a:rPr lang="en-US" sz="2500" b="1" dirty="0" err="1">
                <a:solidFill>
                  <a:srgbClr val="FFFFFF"/>
                </a:solidFill>
              </a:rPr>
              <a:t>BEMSATS</a:t>
            </a:r>
            <a:r>
              <a:rPr lang="en-US" sz="2500" b="1" dirty="0">
                <a:solidFill>
                  <a:srgbClr val="FFFFFF"/>
                </a:solidFill>
              </a:rPr>
              <a:t> no earlier than 9 months before card expiration.</a:t>
            </a:r>
          </a:p>
          <a:p>
            <a:pPr algn="ctr"/>
            <a:r>
              <a:rPr lang="en-US" sz="2500" b="1" u="sng" dirty="0">
                <a:solidFill>
                  <a:schemeClr val="accent1">
                    <a:lumMod val="60000"/>
                    <a:lumOff val="40000"/>
                  </a:schemeClr>
                </a:solidFill>
              </a:rPr>
              <a:t>All appointments scheduled after the 60 day mark will require a 45 day letter signed by an officer.</a:t>
            </a:r>
          </a:p>
        </p:txBody>
      </p:sp>
      <p:pic>
        <p:nvPicPr>
          <p:cNvPr id="3" name="Picture 2">
            <a:extLst>
              <a:ext uri="{FF2B5EF4-FFF2-40B4-BE49-F238E27FC236}">
                <a16:creationId xmlns:a16="http://schemas.microsoft.com/office/drawing/2014/main" id="{A2AD6AD9-5D48-683E-0019-817B5ACE5A00}"/>
              </a:ext>
            </a:extLst>
          </p:cNvPr>
          <p:cNvPicPr>
            <a:picLocks noChangeAspect="1"/>
          </p:cNvPicPr>
          <p:nvPr/>
        </p:nvPicPr>
        <p:blipFill rotWithShape="1">
          <a:blip r:embed="rId2"/>
          <a:srcRect t="1675" r="-3" b="-3"/>
          <a:stretch/>
        </p:blipFill>
        <p:spPr>
          <a:xfrm>
            <a:off x="6085901" y="12"/>
            <a:ext cx="3058099" cy="2736255"/>
          </a:xfrm>
          <a:prstGeom prst="rect">
            <a:avLst/>
          </a:prstGeom>
        </p:spPr>
      </p:pic>
      <p:pic>
        <p:nvPicPr>
          <p:cNvPr id="6" name="Picture 5" descr="Calendar on table">
            <a:extLst>
              <a:ext uri="{FF2B5EF4-FFF2-40B4-BE49-F238E27FC236}">
                <a16:creationId xmlns:a16="http://schemas.microsoft.com/office/drawing/2014/main" id="{67BED56D-FFBE-BF02-484F-C3E09DE3301B}"/>
              </a:ext>
            </a:extLst>
          </p:cNvPr>
          <p:cNvPicPr>
            <a:picLocks noChangeAspect="1"/>
          </p:cNvPicPr>
          <p:nvPr/>
        </p:nvPicPr>
        <p:blipFill rotWithShape="1">
          <a:blip r:embed="rId3"/>
          <a:srcRect l="5396" r="43068" b="2"/>
          <a:stretch/>
        </p:blipFill>
        <p:spPr>
          <a:xfrm>
            <a:off x="6085902" y="2897118"/>
            <a:ext cx="3058097" cy="3960870"/>
          </a:xfrm>
          <a:prstGeom prst="rect">
            <a:avLst/>
          </a:prstGeom>
        </p:spPr>
      </p:pic>
    </p:spTree>
    <p:extLst>
      <p:ext uri="{BB962C8B-B14F-4D97-AF65-F5344CB8AC3E}">
        <p14:creationId xmlns:p14="http://schemas.microsoft.com/office/powerpoint/2010/main" val="173935087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9599" y="499533"/>
            <a:ext cx="3077904" cy="1512147"/>
          </a:xfrm>
        </p:spPr>
        <p:txBody>
          <a:bodyPr anchor="b">
            <a:normAutofit/>
          </a:bodyPr>
          <a:lstStyle/>
          <a:p>
            <a:r>
              <a:rPr lang="en-US" sz="3500" b="1">
                <a:solidFill>
                  <a:srgbClr val="433852"/>
                </a:solidFill>
              </a:rPr>
              <a:t>Maintaining CME Records </a:t>
            </a:r>
            <a:endParaRPr lang="en-US" sz="3500">
              <a:solidFill>
                <a:srgbClr val="433852"/>
              </a:solidFill>
            </a:endParaRPr>
          </a:p>
        </p:txBody>
      </p:sp>
      <p:pic>
        <p:nvPicPr>
          <p:cNvPr id="5" name="Picture 4" descr="Magazine printing process">
            <a:extLst>
              <a:ext uri="{FF2B5EF4-FFF2-40B4-BE49-F238E27FC236}">
                <a16:creationId xmlns:a16="http://schemas.microsoft.com/office/drawing/2014/main" id="{D45D0105-0A34-74E4-22C0-C1E41BED60EF}"/>
              </a:ext>
            </a:extLst>
          </p:cNvPr>
          <p:cNvPicPr>
            <a:picLocks noChangeAspect="1"/>
          </p:cNvPicPr>
          <p:nvPr/>
        </p:nvPicPr>
        <p:blipFill rotWithShape="1">
          <a:blip r:embed="rId2"/>
          <a:srcRect l="32535" r="13918" b="3"/>
          <a:stretch/>
        </p:blipFill>
        <p:spPr>
          <a:xfrm>
            <a:off x="20" y="13"/>
            <a:ext cx="3022392" cy="3993279"/>
          </a:xfrm>
          <a:prstGeom prst="rect">
            <a:avLst/>
          </a:prstGeom>
        </p:spPr>
      </p:pic>
      <p:sp>
        <p:nvSpPr>
          <p:cNvPr id="15" name="Rectangle 14">
            <a:extLst>
              <a:ext uri="{FF2B5EF4-FFF2-40B4-BE49-F238E27FC236}">
                <a16:creationId xmlns:a16="http://schemas.microsoft.com/office/drawing/2014/main" id="{15D2CCA0-53CB-49A1-B9EC-26CF6C824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2981" y="1"/>
            <a:ext cx="2157517" cy="2674942"/>
          </a:xfrm>
          <a:prstGeom prst="rect">
            <a:avLst/>
          </a:prstGeom>
          <a:solidFill>
            <a:srgbClr val="43385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3"/>
            <a:extLst>
              <a:ext uri="{FF2B5EF4-FFF2-40B4-BE49-F238E27FC236}">
                <a16:creationId xmlns:a16="http://schemas.microsoft.com/office/drawing/2014/main" id="{510036C6-DD88-7C3E-3404-EDDC820D0E14}"/>
              </a:ext>
            </a:extLst>
          </p:cNvPr>
          <p:cNvPicPr>
            <a:picLocks noChangeAspect="1"/>
          </p:cNvPicPr>
          <p:nvPr/>
        </p:nvPicPr>
        <p:blipFill rotWithShape="1">
          <a:blip r:embed="rId4"/>
          <a:srcRect b="3152"/>
          <a:stretch/>
        </p:blipFill>
        <p:spPr>
          <a:xfrm>
            <a:off x="20" y="4128448"/>
            <a:ext cx="3022392" cy="2729552"/>
          </a:xfrm>
          <a:prstGeom prst="rect">
            <a:avLst/>
          </a:prstGeom>
        </p:spPr>
      </p:pic>
      <p:pic>
        <p:nvPicPr>
          <p:cNvPr id="10" name="Picture 9">
            <a:hlinkClick r:id="rId3"/>
            <a:extLst>
              <a:ext uri="{FF2B5EF4-FFF2-40B4-BE49-F238E27FC236}">
                <a16:creationId xmlns:a16="http://schemas.microsoft.com/office/drawing/2014/main" id="{744B5805-01E0-2FC2-1C09-051C256FFED2}"/>
              </a:ext>
            </a:extLst>
          </p:cNvPr>
          <p:cNvPicPr>
            <a:picLocks noChangeAspect="1"/>
          </p:cNvPicPr>
          <p:nvPr/>
        </p:nvPicPr>
        <p:blipFill rotWithShape="1">
          <a:blip r:embed="rId5"/>
          <a:srcRect l="33056" r="13304"/>
          <a:stretch/>
        </p:blipFill>
        <p:spPr>
          <a:xfrm rot="20173021">
            <a:off x="3169894" y="5587907"/>
            <a:ext cx="707833" cy="1131481"/>
          </a:xfrm>
          <a:prstGeom prst="rect">
            <a:avLst/>
          </a:prstGeom>
        </p:spPr>
      </p:pic>
      <p:sp>
        <p:nvSpPr>
          <p:cNvPr id="3" name="Content Placeholder 2"/>
          <p:cNvSpPr>
            <a:spLocks noGrp="1"/>
          </p:cNvSpPr>
          <p:nvPr>
            <p:ph idx="1"/>
          </p:nvPr>
        </p:nvSpPr>
        <p:spPr>
          <a:xfrm>
            <a:off x="3886200" y="2392680"/>
            <a:ext cx="4881303" cy="4008120"/>
          </a:xfrm>
        </p:spPr>
        <p:txBody>
          <a:bodyPr>
            <a:noAutofit/>
          </a:bodyPr>
          <a:lstStyle/>
          <a:p>
            <a:endParaRPr lang="en-US" sz="2300" dirty="0"/>
          </a:p>
          <a:p>
            <a:r>
              <a:rPr lang="en-US" sz="2300" dirty="0"/>
              <a:t>CME recertification program records must be maintained for a minimum of 7 years. </a:t>
            </a:r>
          </a:p>
          <a:p>
            <a:endParaRPr lang="en-US" sz="2300" dirty="0"/>
          </a:p>
          <a:p>
            <a:pPr marL="64008" indent="0">
              <a:buNone/>
            </a:pPr>
            <a:r>
              <a:rPr lang="en-US" sz="2300" i="1" dirty="0"/>
              <a:t> </a:t>
            </a:r>
            <a:r>
              <a:rPr lang="en-US" sz="2300" dirty="0"/>
              <a:t>All agency and participant files must be kept up to date. Files found to be more than 30 days out of date will be in violation of the </a:t>
            </a:r>
            <a:r>
              <a:rPr lang="en-US" sz="2300" b="1" dirty="0" err="1">
                <a:hlinkClick r:id="rId3"/>
              </a:rPr>
              <a:t>NYS</a:t>
            </a:r>
            <a:r>
              <a:rPr lang="en-US" sz="2300" b="1" dirty="0">
                <a:hlinkClick r:id="rId3"/>
              </a:rPr>
              <a:t> </a:t>
            </a:r>
            <a:r>
              <a:rPr lang="en-US" sz="2300" b="1" dirty="0" err="1">
                <a:hlinkClick r:id="rId3"/>
              </a:rPr>
              <a:t>BEMSATS</a:t>
            </a:r>
            <a:r>
              <a:rPr lang="en-US" sz="2300" b="1" dirty="0">
                <a:hlinkClick r:id="rId3"/>
              </a:rPr>
              <a:t> </a:t>
            </a:r>
            <a:r>
              <a:rPr lang="en-US" sz="2300" dirty="0"/>
              <a:t>program. </a:t>
            </a:r>
          </a:p>
          <a:p>
            <a:pPr marL="0" indent="0">
              <a:buNone/>
            </a:pPr>
            <a:endParaRPr lang="en-US" sz="2300" dirty="0"/>
          </a:p>
          <a:p>
            <a:endParaRPr lang="en-US" sz="2300" dirty="0"/>
          </a:p>
        </p:txBody>
      </p:sp>
    </p:spTree>
    <p:extLst>
      <p:ext uri="{BB962C8B-B14F-4D97-AF65-F5344CB8AC3E}">
        <p14:creationId xmlns:p14="http://schemas.microsoft.com/office/powerpoint/2010/main" val="178241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2343" y="499533"/>
            <a:ext cx="4922045" cy="1658198"/>
          </a:xfrm>
        </p:spPr>
        <p:txBody>
          <a:bodyPr>
            <a:normAutofit/>
          </a:bodyPr>
          <a:lstStyle/>
          <a:p>
            <a:br>
              <a:rPr lang="en-US" sz="3700">
                <a:solidFill>
                  <a:srgbClr val="846F52"/>
                </a:solidFill>
              </a:rPr>
            </a:br>
            <a:r>
              <a:rPr lang="en-US" sz="3700" b="1">
                <a:solidFill>
                  <a:srgbClr val="846F52"/>
                </a:solidFill>
              </a:rPr>
              <a:t>Maintaining CME Records </a:t>
            </a:r>
            <a:br>
              <a:rPr lang="en-US" sz="3700">
                <a:solidFill>
                  <a:srgbClr val="846F52"/>
                </a:solidFill>
              </a:rPr>
            </a:br>
            <a:endParaRPr lang="en-US" sz="3700">
              <a:solidFill>
                <a:srgbClr val="846F52"/>
              </a:solidFill>
            </a:endParaRPr>
          </a:p>
        </p:txBody>
      </p:sp>
      <p:pic>
        <p:nvPicPr>
          <p:cNvPr id="5" name="Picture 4" descr="Pen placed on top of a signature line">
            <a:extLst>
              <a:ext uri="{FF2B5EF4-FFF2-40B4-BE49-F238E27FC236}">
                <a16:creationId xmlns:a16="http://schemas.microsoft.com/office/drawing/2014/main" id="{3691929D-3036-3D59-AF10-6C755CE0899F}"/>
              </a:ext>
            </a:extLst>
          </p:cNvPr>
          <p:cNvPicPr>
            <a:picLocks noChangeAspect="1"/>
          </p:cNvPicPr>
          <p:nvPr/>
        </p:nvPicPr>
        <p:blipFill rotWithShape="1">
          <a:blip r:embed="rId2"/>
          <a:srcRect l="60079" r="10184" b="-2"/>
          <a:stretch/>
        </p:blipFill>
        <p:spPr>
          <a:xfrm>
            <a:off x="20" y="-6418"/>
            <a:ext cx="3058077" cy="6864418"/>
          </a:xfrm>
          <a:prstGeom prst="rect">
            <a:avLst/>
          </a:prstGeom>
        </p:spPr>
      </p:pic>
      <p:sp>
        <p:nvSpPr>
          <p:cNvPr id="3" name="Content Placeholder 2"/>
          <p:cNvSpPr>
            <a:spLocks noGrp="1"/>
          </p:cNvSpPr>
          <p:nvPr>
            <p:ph idx="1"/>
          </p:nvPr>
        </p:nvSpPr>
        <p:spPr>
          <a:xfrm>
            <a:off x="3058098" y="1752600"/>
            <a:ext cx="5830536" cy="4953000"/>
          </a:xfrm>
        </p:spPr>
        <p:txBody>
          <a:bodyPr>
            <a:normAutofit lnSpcReduction="10000"/>
          </a:bodyPr>
          <a:lstStyle/>
          <a:p>
            <a:endParaRPr lang="en-US" sz="1900" dirty="0"/>
          </a:p>
          <a:p>
            <a:pPr marL="64008" indent="0">
              <a:buNone/>
            </a:pPr>
            <a:r>
              <a:rPr lang="en-US" sz="1900" dirty="0"/>
              <a:t>A CME training file must be kept for each CME Program participant. A training file must contain, but may not be limited to:</a:t>
            </a:r>
          </a:p>
          <a:p>
            <a:pPr>
              <a:buFont typeface="Arial" panose="020B0604020202020204" pitchFamily="34" charset="0"/>
              <a:buChar char="•"/>
            </a:pPr>
            <a:r>
              <a:rPr lang="en-US" sz="1900" dirty="0"/>
              <a:t>A copy of the participants current EMT card.</a:t>
            </a:r>
          </a:p>
          <a:p>
            <a:pPr>
              <a:buFont typeface="Arial" panose="020B0604020202020204" pitchFamily="34" charset="0"/>
              <a:buChar char="•"/>
            </a:pPr>
            <a:r>
              <a:rPr lang="en-US" sz="1900" dirty="0"/>
              <a:t>A copy of the completed participant registration form (DOH-4226) or first page of their tracking form.</a:t>
            </a:r>
          </a:p>
          <a:p>
            <a:pPr>
              <a:buFont typeface="Arial" panose="020B0604020202020204" pitchFamily="34" charset="0"/>
              <a:buChar char="•"/>
            </a:pPr>
            <a:r>
              <a:rPr lang="en-US" sz="1900" dirty="0"/>
              <a:t>Evidence of periodic assessment of participant status in the CME Program.</a:t>
            </a:r>
          </a:p>
          <a:p>
            <a:pPr algn="ctr"/>
            <a:endParaRPr lang="en-US" sz="2000" dirty="0">
              <a:solidFill>
                <a:schemeClr val="tx1"/>
              </a:solidFill>
            </a:endParaRPr>
          </a:p>
          <a:p>
            <a:pPr algn="ctr"/>
            <a:r>
              <a:rPr lang="en-US" sz="2000" dirty="0">
                <a:solidFill>
                  <a:schemeClr val="tx1"/>
                </a:solidFill>
              </a:rPr>
              <a:t>All Program records must be made available within 24 hours for auditing purposes by the Bureau of EMS and/or the New York State Office of the State Comptroller. </a:t>
            </a:r>
            <a:endParaRPr lang="en-US" sz="1900" dirty="0"/>
          </a:p>
          <a:p>
            <a:pPr algn="ctr"/>
            <a:r>
              <a:rPr lang="en-US" sz="1900" b="1" dirty="0"/>
              <a:t>All CME documentation must be kept in chronological order.</a:t>
            </a:r>
          </a:p>
        </p:txBody>
      </p:sp>
      <p:pic>
        <p:nvPicPr>
          <p:cNvPr id="6" name="Picture 5">
            <a:hlinkClick r:id="rId3"/>
            <a:extLst>
              <a:ext uri="{FF2B5EF4-FFF2-40B4-BE49-F238E27FC236}">
                <a16:creationId xmlns:a16="http://schemas.microsoft.com/office/drawing/2014/main" id="{170EB33B-150B-57BB-346D-4379F89C57CC}"/>
              </a:ext>
            </a:extLst>
          </p:cNvPr>
          <p:cNvPicPr>
            <a:picLocks noChangeAspect="1"/>
          </p:cNvPicPr>
          <p:nvPr/>
        </p:nvPicPr>
        <p:blipFill>
          <a:blip r:embed="rId4"/>
          <a:stretch>
            <a:fillRect/>
          </a:stretch>
        </p:blipFill>
        <p:spPr>
          <a:xfrm>
            <a:off x="228600" y="4343400"/>
            <a:ext cx="2530928" cy="2362200"/>
          </a:xfrm>
          <a:prstGeom prst="rect">
            <a:avLst/>
          </a:prstGeom>
        </p:spPr>
      </p:pic>
    </p:spTree>
    <p:extLst>
      <p:ext uri="{BB962C8B-B14F-4D97-AF65-F5344CB8AC3E}">
        <p14:creationId xmlns:p14="http://schemas.microsoft.com/office/powerpoint/2010/main" val="2974523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2343" y="533400"/>
            <a:ext cx="4922045" cy="990600"/>
          </a:xfrm>
        </p:spPr>
        <p:txBody>
          <a:bodyPr>
            <a:normAutofit/>
          </a:bodyPr>
          <a:lstStyle/>
          <a:p>
            <a:r>
              <a:rPr lang="en-US" sz="3700" b="1" dirty="0">
                <a:solidFill>
                  <a:srgbClr val="937065"/>
                </a:solidFill>
              </a:rPr>
              <a:t>Maintaining CME Records </a:t>
            </a:r>
            <a:endParaRPr lang="en-US" sz="3700" dirty="0">
              <a:solidFill>
                <a:srgbClr val="937065"/>
              </a:solidFill>
            </a:endParaRPr>
          </a:p>
        </p:txBody>
      </p:sp>
      <p:pic>
        <p:nvPicPr>
          <p:cNvPr id="5" name="Picture 4" descr="A hand holding a pen and shading circles on a sheet">
            <a:extLst>
              <a:ext uri="{FF2B5EF4-FFF2-40B4-BE49-F238E27FC236}">
                <a16:creationId xmlns:a16="http://schemas.microsoft.com/office/drawing/2014/main" id="{0F0BB6A2-00F6-7E94-ADDA-64D9CB854119}"/>
              </a:ext>
            </a:extLst>
          </p:cNvPr>
          <p:cNvPicPr>
            <a:picLocks noChangeAspect="1"/>
          </p:cNvPicPr>
          <p:nvPr/>
        </p:nvPicPr>
        <p:blipFill rotWithShape="1">
          <a:blip r:embed="rId2"/>
          <a:srcRect l="49260" r="24790"/>
          <a:stretch/>
        </p:blipFill>
        <p:spPr>
          <a:xfrm>
            <a:off x="20" y="-6418"/>
            <a:ext cx="3058077" cy="6864418"/>
          </a:xfrm>
          <a:prstGeom prst="rect">
            <a:avLst/>
          </a:prstGeom>
        </p:spPr>
      </p:pic>
      <p:sp>
        <p:nvSpPr>
          <p:cNvPr id="3" name="Content Placeholder 2"/>
          <p:cNvSpPr>
            <a:spLocks noGrp="1"/>
          </p:cNvSpPr>
          <p:nvPr>
            <p:ph idx="1"/>
          </p:nvPr>
        </p:nvSpPr>
        <p:spPr>
          <a:xfrm>
            <a:off x="3124200" y="1447800"/>
            <a:ext cx="6019780" cy="5257800"/>
          </a:xfrm>
        </p:spPr>
        <p:txBody>
          <a:bodyPr>
            <a:normAutofit fontScale="92500" lnSpcReduction="20000"/>
          </a:bodyPr>
          <a:lstStyle/>
          <a:p>
            <a:pPr marL="64008" indent="0">
              <a:buNone/>
            </a:pPr>
            <a:r>
              <a:rPr lang="en-US" sz="2500" dirty="0"/>
              <a:t>Documentation for CME hours earned must include:</a:t>
            </a:r>
          </a:p>
          <a:p>
            <a:pPr marL="406908" indent="-342900">
              <a:buFont typeface="Arial" panose="020B0604020202020204" pitchFamily="34" charset="0"/>
              <a:buChar char="•"/>
            </a:pPr>
            <a:r>
              <a:rPr lang="en-US" sz="2500" dirty="0"/>
              <a:t>proof of CME content, </a:t>
            </a:r>
          </a:p>
          <a:p>
            <a:pPr marL="406908" indent="-342900">
              <a:buFont typeface="Arial" panose="020B0604020202020204" pitchFamily="34" charset="0"/>
              <a:buChar char="•"/>
            </a:pPr>
            <a:r>
              <a:rPr lang="en-US" sz="2500" dirty="0"/>
              <a:t>proof of attendance, and </a:t>
            </a:r>
          </a:p>
          <a:p>
            <a:pPr marL="406908" indent="-342900">
              <a:buFont typeface="Arial" panose="020B0604020202020204" pitchFamily="34" charset="0"/>
              <a:buChar char="•"/>
            </a:pPr>
            <a:r>
              <a:rPr lang="en-US" sz="2500" dirty="0"/>
              <a:t>proof of participation. </a:t>
            </a:r>
          </a:p>
          <a:p>
            <a:pPr marL="64008" indent="0">
              <a:buNone/>
            </a:pPr>
            <a:r>
              <a:rPr lang="en-US" sz="2500" dirty="0"/>
              <a:t>A record of training provided in-house through drills and classroom sessions should be kept by maintaining a separate file within the CME records. This file should contain (for each session): </a:t>
            </a:r>
          </a:p>
          <a:p>
            <a:pPr>
              <a:buFont typeface="Arial" panose="020B0604020202020204" pitchFamily="34" charset="0"/>
              <a:buChar char="•"/>
            </a:pPr>
            <a:r>
              <a:rPr lang="en-US" sz="2500" dirty="0"/>
              <a:t>The date and location of the program, including the presenter’s name and qualifications. </a:t>
            </a:r>
          </a:p>
          <a:p>
            <a:pPr>
              <a:buFont typeface="Arial" panose="020B0604020202020204" pitchFamily="34" charset="0"/>
              <a:buChar char="•"/>
            </a:pPr>
            <a:r>
              <a:rPr lang="en-US" sz="2500" dirty="0"/>
              <a:t>An outline describing the session and any handouts or reference materials provided </a:t>
            </a:r>
          </a:p>
          <a:p>
            <a:pPr>
              <a:buFont typeface="Arial" panose="020B0604020202020204" pitchFamily="34" charset="0"/>
              <a:buChar char="•"/>
            </a:pPr>
            <a:r>
              <a:rPr lang="en-US" sz="2500" dirty="0"/>
              <a:t>An attendance sheet documenting the participant’s signature, time they arrived, and signature and time they left the class.</a:t>
            </a:r>
          </a:p>
          <a:p>
            <a:endParaRPr lang="en-US" sz="2500" dirty="0"/>
          </a:p>
        </p:txBody>
      </p:sp>
      <p:pic>
        <p:nvPicPr>
          <p:cNvPr id="6" name="Picture 5">
            <a:hlinkClick r:id="rId3"/>
            <a:extLst>
              <a:ext uri="{FF2B5EF4-FFF2-40B4-BE49-F238E27FC236}">
                <a16:creationId xmlns:a16="http://schemas.microsoft.com/office/drawing/2014/main" id="{D7C57EC5-18EC-1F7A-1829-9DEBE4987840}"/>
              </a:ext>
            </a:extLst>
          </p:cNvPr>
          <p:cNvPicPr>
            <a:picLocks noChangeAspect="1"/>
          </p:cNvPicPr>
          <p:nvPr/>
        </p:nvPicPr>
        <p:blipFill>
          <a:blip r:embed="rId4"/>
          <a:stretch>
            <a:fillRect/>
          </a:stretch>
        </p:blipFill>
        <p:spPr>
          <a:xfrm>
            <a:off x="188621" y="76200"/>
            <a:ext cx="2741508" cy="3434644"/>
          </a:xfrm>
          <a:prstGeom prst="rect">
            <a:avLst/>
          </a:prstGeom>
        </p:spPr>
      </p:pic>
      <p:pic>
        <p:nvPicPr>
          <p:cNvPr id="9218" name="Picture 2" descr="Click Me Icon Stock Illustrations – 291 ...">
            <a:extLst>
              <a:ext uri="{FF2B5EF4-FFF2-40B4-BE49-F238E27FC236}">
                <a16:creationId xmlns:a16="http://schemas.microsoft.com/office/drawing/2014/main" id="{32163F53-6409-E21D-00A5-5F081AF4C1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1693" y="1295840"/>
            <a:ext cx="995363"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487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oloured organisers on shelves">
            <a:extLst>
              <a:ext uri="{FF2B5EF4-FFF2-40B4-BE49-F238E27FC236}">
                <a16:creationId xmlns:a16="http://schemas.microsoft.com/office/drawing/2014/main" id="{768282D0-6765-649D-D824-78A9C35DBD1B}"/>
              </a:ext>
            </a:extLst>
          </p:cNvPr>
          <p:cNvPicPr>
            <a:picLocks noChangeAspect="1"/>
          </p:cNvPicPr>
          <p:nvPr/>
        </p:nvPicPr>
        <p:blipFill rotWithShape="1">
          <a:blip r:embed="rId2">
            <a:alphaModFix amt="35000"/>
          </a:blip>
          <a:srcRect r="10000"/>
          <a:stretch/>
        </p:blipFill>
        <p:spPr>
          <a:xfrm>
            <a:off x="20" y="10"/>
            <a:ext cx="9143980" cy="6857990"/>
          </a:xfrm>
          <a:prstGeom prst="rect">
            <a:avLst/>
          </a:prstGeom>
        </p:spPr>
      </p:pic>
      <p:sp>
        <p:nvSpPr>
          <p:cNvPr id="2" name="Title 1"/>
          <p:cNvSpPr>
            <a:spLocks noGrp="1"/>
          </p:cNvSpPr>
          <p:nvPr>
            <p:ph type="title"/>
          </p:nvPr>
        </p:nvSpPr>
        <p:spPr>
          <a:xfrm>
            <a:off x="492918" y="499533"/>
            <a:ext cx="8079581" cy="1658198"/>
          </a:xfrm>
        </p:spPr>
        <p:txBody>
          <a:bodyPr>
            <a:normAutofit/>
          </a:bodyPr>
          <a:lstStyle/>
          <a:p>
            <a:br>
              <a:rPr lang="en-US" sz="3700">
                <a:solidFill>
                  <a:schemeClr val="tx1"/>
                </a:solidFill>
              </a:rPr>
            </a:br>
            <a:r>
              <a:rPr lang="en-US" sz="3700" b="1">
                <a:solidFill>
                  <a:schemeClr val="tx1"/>
                </a:solidFill>
              </a:rPr>
              <a:t>Maintaining CME Records </a:t>
            </a:r>
            <a:br>
              <a:rPr lang="en-US" sz="3700">
                <a:solidFill>
                  <a:schemeClr val="tx1"/>
                </a:solidFill>
              </a:rPr>
            </a:br>
            <a:endParaRPr lang="en-US" sz="3700">
              <a:solidFill>
                <a:schemeClr val="tx1"/>
              </a:solidFill>
            </a:endParaRPr>
          </a:p>
        </p:txBody>
      </p:sp>
      <p:sp>
        <p:nvSpPr>
          <p:cNvPr id="3" name="Content Placeholder 2"/>
          <p:cNvSpPr>
            <a:spLocks noGrp="1"/>
          </p:cNvSpPr>
          <p:nvPr>
            <p:ph idx="1"/>
          </p:nvPr>
        </p:nvSpPr>
        <p:spPr>
          <a:xfrm>
            <a:off x="507492" y="3015615"/>
            <a:ext cx="8065293" cy="3766185"/>
          </a:xfrm>
        </p:spPr>
        <p:txBody>
          <a:bodyPr>
            <a:normAutofit/>
          </a:bodyPr>
          <a:lstStyle/>
          <a:p>
            <a:pPr marL="64008" indent="0">
              <a:buNone/>
            </a:pPr>
            <a:endParaRPr lang="en-US" b="1" dirty="0">
              <a:solidFill>
                <a:schemeClr val="tx1"/>
              </a:solidFill>
            </a:endParaRPr>
          </a:p>
          <a:p>
            <a:r>
              <a:rPr lang="en-US" b="1" dirty="0">
                <a:solidFill>
                  <a:schemeClr val="tx1"/>
                </a:solidFill>
              </a:rPr>
              <a:t>Each participant folder must have a certificate or documentation describing the drill or class session title or topic, completion date, number of earned CME hours, and evaluations if given. </a:t>
            </a:r>
          </a:p>
          <a:p>
            <a:endParaRPr lang="en-US" b="1" dirty="0">
              <a:solidFill>
                <a:schemeClr val="tx1"/>
              </a:solidFill>
            </a:endParaRPr>
          </a:p>
          <a:p>
            <a:r>
              <a:rPr lang="en-US" b="1" dirty="0">
                <a:solidFill>
                  <a:schemeClr val="tx1"/>
                </a:solidFill>
              </a:rPr>
              <a:t>If Core sessions are provided, they must use the triplicate form, including which topic area was presented. </a:t>
            </a:r>
          </a:p>
          <a:p>
            <a:endParaRPr lang="en-US" b="1" dirty="0">
              <a:solidFill>
                <a:schemeClr val="tx1"/>
              </a:solidFill>
            </a:endParaRPr>
          </a:p>
          <a:p>
            <a:endParaRPr lang="en-US" b="1" dirty="0">
              <a:solidFill>
                <a:schemeClr val="tx1"/>
              </a:solidFill>
            </a:endParaRPr>
          </a:p>
        </p:txBody>
      </p:sp>
      <p:pic>
        <p:nvPicPr>
          <p:cNvPr id="6" name="Picture 5">
            <a:hlinkClick r:id="rId3"/>
            <a:extLst>
              <a:ext uri="{FF2B5EF4-FFF2-40B4-BE49-F238E27FC236}">
                <a16:creationId xmlns:a16="http://schemas.microsoft.com/office/drawing/2014/main" id="{C47E70CA-A6FE-A963-2533-929F2580142A}"/>
              </a:ext>
            </a:extLst>
          </p:cNvPr>
          <p:cNvPicPr>
            <a:picLocks noChangeAspect="1"/>
          </p:cNvPicPr>
          <p:nvPr/>
        </p:nvPicPr>
        <p:blipFill>
          <a:blip r:embed="rId4"/>
          <a:stretch>
            <a:fillRect/>
          </a:stretch>
        </p:blipFill>
        <p:spPr>
          <a:xfrm>
            <a:off x="6457807" y="152400"/>
            <a:ext cx="2400299" cy="3115773"/>
          </a:xfrm>
          <a:prstGeom prst="rect">
            <a:avLst/>
          </a:prstGeom>
        </p:spPr>
      </p:pic>
      <p:pic>
        <p:nvPicPr>
          <p:cNvPr id="8" name="Picture 7">
            <a:extLst>
              <a:ext uri="{FF2B5EF4-FFF2-40B4-BE49-F238E27FC236}">
                <a16:creationId xmlns:a16="http://schemas.microsoft.com/office/drawing/2014/main" id="{9A1AE89A-E209-070E-9219-B1DE9A0E2392}"/>
              </a:ext>
            </a:extLst>
          </p:cNvPr>
          <p:cNvPicPr>
            <a:picLocks noChangeAspect="1"/>
          </p:cNvPicPr>
          <p:nvPr/>
        </p:nvPicPr>
        <p:blipFill>
          <a:blip r:embed="rId5"/>
          <a:stretch>
            <a:fillRect/>
          </a:stretch>
        </p:blipFill>
        <p:spPr>
          <a:xfrm>
            <a:off x="7218687" y="1268868"/>
            <a:ext cx="878537" cy="878537"/>
          </a:xfrm>
          <a:prstGeom prst="rect">
            <a:avLst/>
          </a:prstGeom>
        </p:spPr>
      </p:pic>
    </p:spTree>
    <p:extLst>
      <p:ext uri="{BB962C8B-B14F-4D97-AF65-F5344CB8AC3E}">
        <p14:creationId xmlns:p14="http://schemas.microsoft.com/office/powerpoint/2010/main" val="229971805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918" y="4772508"/>
            <a:ext cx="8079581" cy="1658198"/>
          </a:xfrm>
        </p:spPr>
        <p:txBody>
          <a:bodyPr vert="horz" lIns="91440" tIns="45720" rIns="91440" bIns="45720" rtlCol="0" anchor="ctr">
            <a:normAutofit/>
          </a:bodyPr>
          <a:lstStyle/>
          <a:p>
            <a:pPr algn="ctr">
              <a:lnSpc>
                <a:spcPct val="85000"/>
              </a:lnSpc>
            </a:pPr>
            <a:r>
              <a:rPr lang="en-US" sz="5400" b="1" dirty="0">
                <a:solidFill>
                  <a:srgbClr val="FFFFFF"/>
                </a:solidFill>
              </a:rPr>
              <a:t>Removal from the CME</a:t>
            </a:r>
            <a:br>
              <a:rPr lang="en-US" sz="5400" b="1" dirty="0">
                <a:solidFill>
                  <a:srgbClr val="FFFFFF"/>
                </a:solidFill>
              </a:rPr>
            </a:br>
            <a:r>
              <a:rPr lang="en-US" sz="5400" b="1" dirty="0">
                <a:solidFill>
                  <a:srgbClr val="FFFFFF"/>
                </a:solidFill>
              </a:rPr>
              <a:t>Recertification Program</a:t>
            </a:r>
          </a:p>
        </p:txBody>
      </p:sp>
      <p:sp>
        <p:nvSpPr>
          <p:cNvPr id="3" name="Content Placeholder 2"/>
          <p:cNvSpPr>
            <a:spLocks/>
          </p:cNvSpPr>
          <p:nvPr/>
        </p:nvSpPr>
        <p:spPr>
          <a:xfrm>
            <a:off x="76201" y="152400"/>
            <a:ext cx="4190999" cy="4038600"/>
          </a:xfrm>
          <a:prstGeom prst="rect">
            <a:avLst/>
          </a:prstGeom>
        </p:spPr>
        <p:txBody>
          <a:bodyPr>
            <a:normAutofit/>
          </a:bodyPr>
          <a:lstStyle/>
          <a:p>
            <a:pPr marL="45446" defTabSz="324612">
              <a:spcAft>
                <a:spcPts val="600"/>
              </a:spcAft>
            </a:pPr>
            <a:r>
              <a:rPr lang="en-US" sz="1700" kern="1200" dirty="0">
                <a:solidFill>
                  <a:schemeClr val="tx1"/>
                </a:solidFill>
                <a:latin typeface="+mn-lt"/>
                <a:ea typeface="+mn-ea"/>
                <a:cs typeface="+mn-cs"/>
              </a:rPr>
              <a:t>Reasons for restricting, suspending, or revoking participation in the CME Recertification Program may include, but is not limited to, any of the following:</a:t>
            </a:r>
          </a:p>
          <a:p>
            <a:pPr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Falsifying CME records, such as:</a:t>
            </a:r>
          </a:p>
          <a:p>
            <a:pPr marL="45446" defTabSz="324612">
              <a:lnSpc>
                <a:spcPct val="90000"/>
              </a:lnSpc>
              <a:spcAft>
                <a:spcPts val="600"/>
              </a:spcAft>
            </a:pPr>
            <a:r>
              <a:rPr lang="en-US" sz="1700" kern="1200" dirty="0">
                <a:solidFill>
                  <a:schemeClr val="tx1"/>
                </a:solidFill>
                <a:latin typeface="+mn-lt"/>
                <a:ea typeface="+mn-ea"/>
                <a:cs typeface="+mn-cs"/>
              </a:rPr>
              <a:t>      classes attended;</a:t>
            </a:r>
          </a:p>
          <a:p>
            <a:pPr marL="45446" defTabSz="324612">
              <a:lnSpc>
                <a:spcPct val="90000"/>
              </a:lnSpc>
              <a:spcAft>
                <a:spcPts val="600"/>
              </a:spcAft>
            </a:pPr>
            <a:r>
              <a:rPr lang="en-US" sz="1700" kern="1200" dirty="0">
                <a:solidFill>
                  <a:schemeClr val="tx1"/>
                </a:solidFill>
                <a:latin typeface="+mn-lt"/>
                <a:ea typeface="+mn-ea"/>
                <a:cs typeface="+mn-cs"/>
              </a:rPr>
              <a:t>      duration of classes attended;</a:t>
            </a:r>
          </a:p>
          <a:p>
            <a:pPr marL="45446" defTabSz="324612">
              <a:lnSpc>
                <a:spcPct val="90000"/>
              </a:lnSpc>
              <a:spcAft>
                <a:spcPts val="600"/>
              </a:spcAft>
            </a:pPr>
            <a:r>
              <a:rPr lang="en-US" sz="1700" kern="1200" dirty="0">
                <a:solidFill>
                  <a:schemeClr val="tx1"/>
                </a:solidFill>
                <a:latin typeface="+mn-lt"/>
                <a:ea typeface="+mn-ea"/>
                <a:cs typeface="+mn-cs"/>
              </a:rPr>
              <a:t>      topic of classes attended, etc.</a:t>
            </a:r>
          </a:p>
          <a:p>
            <a:pPr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Failure to demonstrate proficiency at a skill after sufficient remediation;</a:t>
            </a:r>
          </a:p>
          <a:p>
            <a:pPr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 Failure to complete assignments for any CME class;</a:t>
            </a:r>
          </a:p>
          <a:p>
            <a:pPr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 Failure to participate in a CME class, topic, or evaluation;</a:t>
            </a:r>
            <a:endParaRPr lang="en-US" sz="1700" dirty="0"/>
          </a:p>
        </p:txBody>
      </p:sp>
      <p:sp>
        <p:nvSpPr>
          <p:cNvPr id="4" name="Content Placeholder 3"/>
          <p:cNvSpPr>
            <a:spLocks/>
          </p:cNvSpPr>
          <p:nvPr/>
        </p:nvSpPr>
        <p:spPr>
          <a:xfrm>
            <a:off x="4267200" y="152400"/>
            <a:ext cx="4731614" cy="4192814"/>
          </a:xfrm>
          <a:prstGeom prst="rect">
            <a:avLst/>
          </a:prstGeom>
        </p:spPr>
        <p:txBody>
          <a:bodyPr>
            <a:normAutofit/>
          </a:bodyPr>
          <a:lstStyle/>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Insubordination - related to the CME Recertification Program only;</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Dishonesty - related to the CME Recertification Program only;</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Inappropriate conduct during a CME class, lab or evaluation;</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A change of status in employment (change to "inactive" or resignation from Agency.); </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Failure to meet defined “continuous practice”;</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Failure to remain in good standing with the respective </a:t>
            </a:r>
            <a:r>
              <a:rPr lang="en-US" sz="1700" kern="1200" dirty="0" err="1">
                <a:solidFill>
                  <a:schemeClr val="tx1"/>
                </a:solidFill>
                <a:latin typeface="+mn-lt"/>
                <a:ea typeface="+mn-ea"/>
                <a:cs typeface="+mn-cs"/>
              </a:rPr>
              <a:t>REMAC</a:t>
            </a:r>
            <a:r>
              <a:rPr lang="en-US" sz="1700" kern="1200" dirty="0">
                <a:solidFill>
                  <a:schemeClr val="tx1"/>
                </a:solidFill>
                <a:latin typeface="+mn-lt"/>
                <a:ea typeface="+mn-ea"/>
                <a:cs typeface="+mn-cs"/>
              </a:rPr>
              <a:t>;</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Failure to demonstrate proficiency in the field.</a:t>
            </a:r>
          </a:p>
          <a:p>
            <a:pPr marL="285750" indent="-285750" defTabSz="324612">
              <a:lnSpc>
                <a:spcPct val="90000"/>
              </a:lnSpc>
              <a:spcAft>
                <a:spcPts val="600"/>
              </a:spcAft>
              <a:buFont typeface="Wingdings" panose="05000000000000000000" pitchFamily="2" charset="2"/>
              <a:buChar char="§"/>
            </a:pPr>
            <a:r>
              <a:rPr lang="en-US" sz="1700" kern="1200" dirty="0">
                <a:solidFill>
                  <a:schemeClr val="tx1"/>
                </a:solidFill>
                <a:latin typeface="+mn-lt"/>
                <a:ea typeface="+mn-ea"/>
                <a:cs typeface="+mn-cs"/>
              </a:rPr>
              <a:t>Failure to meet your agency’s membership requirements</a:t>
            </a:r>
          </a:p>
          <a:p>
            <a:pPr marL="45446" defTabSz="324612">
              <a:lnSpc>
                <a:spcPct val="90000"/>
              </a:lnSpc>
              <a:spcAft>
                <a:spcPts val="600"/>
              </a:spcAft>
            </a:pPr>
            <a:endParaRPr lang="en-US" sz="1700" kern="1200" dirty="0">
              <a:solidFill>
                <a:schemeClr val="tx1"/>
              </a:solidFill>
              <a:latin typeface="+mn-lt"/>
              <a:ea typeface="+mn-ea"/>
              <a:cs typeface="+mn-cs"/>
            </a:endParaRPr>
          </a:p>
          <a:p>
            <a:pPr marL="64008" indent="0">
              <a:lnSpc>
                <a:spcPct val="90000"/>
              </a:lnSpc>
              <a:spcAft>
                <a:spcPts val="600"/>
              </a:spcAft>
              <a:buNone/>
            </a:pPr>
            <a:endParaRPr lang="en-US" sz="1700" dirty="0"/>
          </a:p>
        </p:txBody>
      </p:sp>
      <p:sp>
        <p:nvSpPr>
          <p:cNvPr id="5" name="TextBox 4"/>
          <p:cNvSpPr txBox="1"/>
          <p:nvPr/>
        </p:nvSpPr>
        <p:spPr>
          <a:xfrm>
            <a:off x="1857322" y="4191000"/>
            <a:ext cx="5429356" cy="400110"/>
          </a:xfrm>
          <a:prstGeom prst="rect">
            <a:avLst/>
          </a:prstGeom>
          <a:noFill/>
        </p:spPr>
        <p:txBody>
          <a:bodyPr wrap="square" rtlCol="0">
            <a:spAutoFit/>
          </a:bodyPr>
          <a:lstStyle/>
          <a:p>
            <a:pPr algn="ctr" defTabSz="324612">
              <a:spcAft>
                <a:spcPts val="600"/>
              </a:spcAft>
            </a:pPr>
            <a:r>
              <a:rPr lang="en-US" sz="2000" b="1" kern="1200" dirty="0">
                <a:solidFill>
                  <a:schemeClr val="tx1"/>
                </a:solidFill>
                <a:latin typeface="+mn-lt"/>
                <a:ea typeface="+mn-ea"/>
                <a:cs typeface="+mn-cs"/>
              </a:rPr>
              <a:t>or failure to meet your Agency Requirements.</a:t>
            </a:r>
            <a:endParaRPr lang="en-US" sz="2000" b="1" dirty="0"/>
          </a:p>
        </p:txBody>
      </p:sp>
    </p:spTree>
    <p:extLst>
      <p:ext uri="{BB962C8B-B14F-4D97-AF65-F5344CB8AC3E}">
        <p14:creationId xmlns:p14="http://schemas.microsoft.com/office/powerpoint/2010/main" val="236885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2198" y="4594123"/>
            <a:ext cx="6100301" cy="1818323"/>
          </a:xfrm>
        </p:spPr>
        <p:txBody>
          <a:bodyPr anchor="b">
            <a:normAutofit/>
          </a:bodyPr>
          <a:lstStyle/>
          <a:p>
            <a:pPr algn="r"/>
            <a:r>
              <a:rPr lang="en-US" sz="5200" dirty="0" err="1"/>
              <a:t>NYS</a:t>
            </a:r>
            <a:r>
              <a:rPr lang="en-US" sz="5200" dirty="0"/>
              <a:t> </a:t>
            </a:r>
            <a:r>
              <a:rPr lang="en-US" sz="5200" dirty="0" err="1"/>
              <a:t>BEMSATS</a:t>
            </a:r>
            <a:r>
              <a:rPr lang="en-US" sz="5200" dirty="0"/>
              <a:t>/Suffolk County CME Program</a:t>
            </a:r>
          </a:p>
        </p:txBody>
      </p:sp>
      <p:sp>
        <p:nvSpPr>
          <p:cNvPr id="3" name="Content Placeholder 2"/>
          <p:cNvSpPr>
            <a:spLocks noGrp="1"/>
          </p:cNvSpPr>
          <p:nvPr>
            <p:ph idx="1"/>
          </p:nvPr>
        </p:nvSpPr>
        <p:spPr>
          <a:xfrm>
            <a:off x="723899" y="685689"/>
            <a:ext cx="5856106" cy="3766185"/>
          </a:xfrm>
        </p:spPr>
        <p:txBody>
          <a:bodyPr>
            <a:normAutofit lnSpcReduction="10000"/>
          </a:bodyPr>
          <a:lstStyle/>
          <a:p>
            <a:r>
              <a:rPr lang="en-US" dirty="0"/>
              <a:t>The MOU states that each agency agrees to authorize its personnel certified as Certified First Responders (CFR), Emergency Medical Technician-Basics (EMT-B), Advanced Emergency Medical Technicians (</a:t>
            </a:r>
            <a:r>
              <a:rPr lang="en-US" dirty="0" err="1"/>
              <a:t>AEMT</a:t>
            </a:r>
            <a:r>
              <a:rPr lang="en-US" dirty="0"/>
              <a:t>),Emergency Medical Technician-Critical Cares (EMT-CC), and Emergency Medical Technician-Paramedics (EMT-P) to participate in the program consistent with the rules and regulations established for the program by the NYS DOH-</a:t>
            </a:r>
            <a:r>
              <a:rPr lang="en-US" dirty="0" err="1"/>
              <a:t>BEMSATS</a:t>
            </a:r>
            <a:r>
              <a:rPr lang="en-US" dirty="0"/>
              <a:t> and the Suffolk County EMS Division.</a:t>
            </a:r>
          </a:p>
        </p:txBody>
      </p:sp>
    </p:spTree>
    <p:extLst>
      <p:ext uri="{BB962C8B-B14F-4D97-AF65-F5344CB8AC3E}">
        <p14:creationId xmlns:p14="http://schemas.microsoft.com/office/powerpoint/2010/main" val="1054151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les of paperwork">
            <a:extLst>
              <a:ext uri="{FF2B5EF4-FFF2-40B4-BE49-F238E27FC236}">
                <a16:creationId xmlns:a16="http://schemas.microsoft.com/office/drawing/2014/main" id="{41BC4B54-CF72-0E8A-8DC2-95903A2E61FF}"/>
              </a:ext>
            </a:extLst>
          </p:cNvPr>
          <p:cNvPicPr>
            <a:picLocks noChangeAspect="1"/>
          </p:cNvPicPr>
          <p:nvPr/>
        </p:nvPicPr>
        <p:blipFill rotWithShape="1">
          <a:blip r:embed="rId2"/>
          <a:srcRect t="24748" b="13824"/>
          <a:stretch/>
        </p:blipFill>
        <p:spPr>
          <a:xfrm>
            <a:off x="20" y="10"/>
            <a:ext cx="9143980" cy="4212698"/>
          </a:xfrm>
          <a:prstGeom prst="rect">
            <a:avLst/>
          </a:prstGeom>
        </p:spPr>
      </p:pic>
      <p:sp>
        <p:nvSpPr>
          <p:cNvPr id="10" name="Rectangle 9">
            <a:extLst>
              <a:ext uri="{FF2B5EF4-FFF2-40B4-BE49-F238E27FC236}">
                <a16:creationId xmlns:a16="http://schemas.microsoft.com/office/drawing/2014/main" id="{7D2BFFD5-490F-4B45-91F2-6B826FBAD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12708"/>
            <a:ext cx="9144000" cy="2645291"/>
          </a:xfrm>
          <a:prstGeom prst="rect">
            <a:avLst/>
          </a:prstGeom>
          <a:solidFill>
            <a:srgbClr val="8F7B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 name="Title 1"/>
          <p:cNvSpPr>
            <a:spLocks noGrp="1"/>
          </p:cNvSpPr>
          <p:nvPr>
            <p:ph type="title"/>
          </p:nvPr>
        </p:nvSpPr>
        <p:spPr>
          <a:xfrm>
            <a:off x="492918" y="4544814"/>
            <a:ext cx="3632666" cy="1807659"/>
          </a:xfrm>
        </p:spPr>
        <p:txBody>
          <a:bodyPr>
            <a:normAutofit/>
          </a:bodyPr>
          <a:lstStyle/>
          <a:p>
            <a:pPr algn="r"/>
            <a:r>
              <a:rPr lang="en-US" sz="4200" b="1">
                <a:solidFill>
                  <a:srgbClr val="FFFFFF"/>
                </a:solidFill>
              </a:rPr>
              <a:t>Did You Know…</a:t>
            </a:r>
            <a:r>
              <a:rPr lang="en-US" sz="4200" b="1">
                <a:solidFill>
                  <a:srgbClr val="FFFFFF"/>
                </a:solidFill>
                <a:latin typeface="Arial" panose="020B0604020202020204" pitchFamily="34" charset="0"/>
                <a:cs typeface="Arial" panose="020B0604020202020204" pitchFamily="34" charset="0"/>
              </a:rPr>
              <a:t>?</a:t>
            </a:r>
          </a:p>
        </p:txBody>
      </p:sp>
      <p:cxnSp>
        <p:nvCxnSpPr>
          <p:cNvPr id="12" name="Straight Connector 11">
            <a:extLst>
              <a:ext uri="{FF2B5EF4-FFF2-40B4-BE49-F238E27FC236}">
                <a16:creationId xmlns:a16="http://schemas.microsoft.com/office/drawing/2014/main" id="{6C6CF9A5-BEA4-4284-A8B5-D033E5B4BE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32131" y="4900003"/>
            <a:ext cx="0" cy="109728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19600" y="4343400"/>
            <a:ext cx="4571993" cy="2362199"/>
          </a:xfrm>
        </p:spPr>
        <p:txBody>
          <a:bodyPr anchor="ctr">
            <a:normAutofit/>
          </a:bodyPr>
          <a:lstStyle/>
          <a:p>
            <a:r>
              <a:rPr lang="en-US" sz="2000" dirty="0">
                <a:solidFill>
                  <a:srgbClr val="FFFFFF"/>
                </a:solidFill>
              </a:rPr>
              <a:t>You can have your CME paperwork submitted up to </a:t>
            </a:r>
            <a:r>
              <a:rPr lang="en-US" sz="2500" b="1" dirty="0">
                <a:solidFill>
                  <a:schemeClr val="accent4">
                    <a:lumMod val="50000"/>
                  </a:schemeClr>
                </a:solidFill>
              </a:rPr>
              <a:t>9 months </a:t>
            </a:r>
            <a:r>
              <a:rPr lang="en-US" sz="2000" dirty="0">
                <a:solidFill>
                  <a:srgbClr val="FFFFFF"/>
                </a:solidFill>
              </a:rPr>
              <a:t>prior to your expiration. If you want to close out your CME responsibilities for the term you can meet earlier with your Coordinator, then earlier with SCEMS and have your CME renewal completed in plenty of time.</a:t>
            </a:r>
          </a:p>
        </p:txBody>
      </p:sp>
    </p:spTree>
    <p:extLst>
      <p:ext uri="{BB962C8B-B14F-4D97-AF65-F5344CB8AC3E}">
        <p14:creationId xmlns:p14="http://schemas.microsoft.com/office/powerpoint/2010/main" val="148894068"/>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5336382" cy="1658198"/>
          </a:xfrm>
        </p:spPr>
        <p:txBody>
          <a:bodyPr>
            <a:normAutofit/>
          </a:bodyPr>
          <a:lstStyle/>
          <a:p>
            <a:r>
              <a:rPr lang="en-US" b="1" dirty="0">
                <a:solidFill>
                  <a:srgbClr val="6E7149"/>
                </a:solidFill>
              </a:rPr>
              <a:t>Late Paperwork</a:t>
            </a:r>
          </a:p>
        </p:txBody>
      </p:sp>
      <p:sp>
        <p:nvSpPr>
          <p:cNvPr id="3" name="Content Placeholder 2"/>
          <p:cNvSpPr>
            <a:spLocks noGrp="1"/>
          </p:cNvSpPr>
          <p:nvPr>
            <p:ph idx="1"/>
          </p:nvPr>
        </p:nvSpPr>
        <p:spPr>
          <a:xfrm>
            <a:off x="236316" y="2011680"/>
            <a:ext cx="5707284" cy="4693920"/>
          </a:xfrm>
        </p:spPr>
        <p:txBody>
          <a:bodyPr>
            <a:normAutofit/>
          </a:bodyPr>
          <a:lstStyle/>
          <a:p>
            <a:r>
              <a:rPr lang="en-US" sz="2000" dirty="0"/>
              <a:t>The 60-days-prior deadline allows the Division time to sufficiently review the paperwork for completion and/or revision, which allows the applicant time to make modifications that, if there are deficiencies,  might still make the paperwork acceptable by the 45-day mark. </a:t>
            </a:r>
          </a:p>
          <a:p>
            <a:r>
              <a:rPr lang="en-US" sz="2000" dirty="0"/>
              <a:t>If the appointment with </a:t>
            </a:r>
            <a:r>
              <a:rPr lang="en-US" sz="2000" dirty="0" err="1"/>
              <a:t>SCEMS</a:t>
            </a:r>
            <a:r>
              <a:rPr lang="en-US" sz="2000" dirty="0"/>
              <a:t> is past the 60 day mark, the applicant must request a </a:t>
            </a:r>
            <a:r>
              <a:rPr lang="en-US" sz="2000" i="1" dirty="0"/>
              <a:t>45-day-late submission form</a:t>
            </a:r>
            <a:r>
              <a:rPr lang="en-US" sz="2000" dirty="0"/>
              <a:t>. This form can only be obtained through the CME Coordinator, and the provider is granted the opportunity based upon the provider’s Agency policy. </a:t>
            </a:r>
          </a:p>
          <a:p>
            <a:r>
              <a:rPr lang="en-US" sz="2000" dirty="0"/>
              <a:t>Submitting this form does NOT guarantee that the paperwork will be accepted as late. </a:t>
            </a:r>
            <a:r>
              <a:rPr lang="en-US" sz="2000" dirty="0" err="1"/>
              <a:t>NYS</a:t>
            </a:r>
            <a:r>
              <a:rPr lang="en-US" sz="2000" dirty="0"/>
              <a:t> </a:t>
            </a:r>
            <a:r>
              <a:rPr lang="en-US" sz="2000" dirty="0" err="1"/>
              <a:t>BEMSATS</a:t>
            </a:r>
            <a:r>
              <a:rPr lang="en-US" sz="2000" dirty="0"/>
              <a:t> has the ultimate authority to make this determination. </a:t>
            </a:r>
          </a:p>
          <a:p>
            <a:endParaRPr lang="en-US" sz="2000" dirty="0"/>
          </a:p>
        </p:txBody>
      </p:sp>
      <p:pic>
        <p:nvPicPr>
          <p:cNvPr id="5" name="Picture 4" descr="Calendar">
            <a:extLst>
              <a:ext uri="{FF2B5EF4-FFF2-40B4-BE49-F238E27FC236}">
                <a16:creationId xmlns:a16="http://schemas.microsoft.com/office/drawing/2014/main" id="{5410E9C5-D2E5-5AE7-9FD6-FE6D07168C6A}"/>
              </a:ext>
            </a:extLst>
          </p:cNvPr>
          <p:cNvPicPr>
            <a:picLocks noChangeAspect="1"/>
          </p:cNvPicPr>
          <p:nvPr/>
        </p:nvPicPr>
        <p:blipFill rotWithShape="1">
          <a:blip r:embed="rId2"/>
          <a:srcRect l="27805" r="42458" b="-2"/>
          <a:stretch/>
        </p:blipFill>
        <p:spPr>
          <a:xfrm>
            <a:off x="6085902" y="10"/>
            <a:ext cx="3058098" cy="6864408"/>
          </a:xfrm>
          <a:prstGeom prst="rect">
            <a:avLst/>
          </a:prstGeom>
        </p:spPr>
      </p:pic>
    </p:spTree>
    <p:extLst>
      <p:ext uri="{BB962C8B-B14F-4D97-AF65-F5344CB8AC3E}">
        <p14:creationId xmlns:p14="http://schemas.microsoft.com/office/powerpoint/2010/main" val="4057109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B88926-0BD4-5868-FEF4-3570FC7FDD39}"/>
              </a:ext>
            </a:extLst>
          </p:cNvPr>
          <p:cNvPicPr>
            <a:picLocks noChangeAspect="1"/>
          </p:cNvPicPr>
          <p:nvPr/>
        </p:nvPicPr>
        <p:blipFill rotWithShape="1">
          <a:blip r:embed="rId2"/>
          <a:srcRect l="23320" r="27585" b="-1"/>
          <a:stretch/>
        </p:blipFill>
        <p:spPr>
          <a:xfrm>
            <a:off x="152400" y="2076150"/>
            <a:ext cx="2537952" cy="3440068"/>
          </a:xfrm>
          <a:prstGeom prst="rect">
            <a:avLst/>
          </a:prstGeom>
        </p:spPr>
      </p:pic>
      <p:sp>
        <p:nvSpPr>
          <p:cNvPr id="16" name="Content Placeholder 7"/>
          <p:cNvSpPr>
            <a:spLocks noGrp="1"/>
          </p:cNvSpPr>
          <p:nvPr>
            <p:ph idx="1"/>
          </p:nvPr>
        </p:nvSpPr>
        <p:spPr>
          <a:xfrm>
            <a:off x="2690352" y="762000"/>
            <a:ext cx="6377448" cy="5334000"/>
          </a:xfrm>
        </p:spPr>
        <p:txBody>
          <a:bodyPr>
            <a:normAutofit/>
          </a:bodyPr>
          <a:lstStyle/>
          <a:p>
            <a:pPr marL="64008" indent="0">
              <a:buNone/>
            </a:pPr>
            <a:r>
              <a:rPr lang="en-US" sz="2500" b="1" dirty="0">
                <a:ln w="6350">
                  <a:noFill/>
                </a:ln>
                <a:solidFill>
                  <a:schemeClr val="accent4">
                    <a:lumMod val="75000"/>
                  </a:schemeClr>
                </a:solidFill>
              </a:rPr>
              <a:t>My department doesn’t have a CME Coordinator at the moment. What should I do</a:t>
            </a:r>
            <a:r>
              <a:rPr lang="en-US" sz="2500" b="1" dirty="0">
                <a:ln w="6350">
                  <a:noFill/>
                </a:ln>
                <a:solidFill>
                  <a:schemeClr val="accent4">
                    <a:lumMod val="75000"/>
                  </a:schemeClr>
                </a:solidFill>
                <a:latin typeface="Arial" panose="020B0604020202020204" pitchFamily="34" charset="0"/>
                <a:cs typeface="Arial" panose="020B0604020202020204" pitchFamily="34" charset="0"/>
              </a:rPr>
              <a:t>?</a:t>
            </a:r>
            <a:endParaRPr lang="en-US" sz="2500" b="1" dirty="0">
              <a:solidFill>
                <a:schemeClr val="accent4">
                  <a:lumMod val="75000"/>
                </a:schemeClr>
              </a:solidFill>
            </a:endParaRPr>
          </a:p>
          <a:p>
            <a:r>
              <a:rPr lang="en-US" sz="2500" dirty="0"/>
              <a:t>Contact </a:t>
            </a:r>
            <a:r>
              <a:rPr lang="en-US" sz="2500" b="1" dirty="0">
                <a:hlinkClick r:id="rId3"/>
              </a:rPr>
              <a:t>Dina Wayrich </a:t>
            </a:r>
            <a:r>
              <a:rPr lang="en-US" sz="2500" b="1" dirty="0"/>
              <a:t>or </a:t>
            </a:r>
            <a:r>
              <a:rPr lang="en-US" sz="2500" b="1" dirty="0">
                <a:hlinkClick r:id="rId4"/>
              </a:rPr>
              <a:t>James </a:t>
            </a:r>
            <a:r>
              <a:rPr lang="en-US" sz="2500" b="1" dirty="0" err="1">
                <a:hlinkClick r:id="rId4"/>
              </a:rPr>
              <a:t>MacDonell</a:t>
            </a:r>
            <a:endParaRPr lang="en-US" sz="2500" b="1" dirty="0"/>
          </a:p>
          <a:p>
            <a:pPr marL="64008" indent="0">
              <a:buNone/>
            </a:pPr>
            <a:endParaRPr lang="en-US" sz="2500" b="1" dirty="0">
              <a:solidFill>
                <a:schemeClr val="accent4">
                  <a:lumMod val="75000"/>
                </a:schemeClr>
              </a:solidFill>
            </a:endParaRPr>
          </a:p>
          <a:p>
            <a:pPr marL="64008" indent="0">
              <a:buNone/>
            </a:pPr>
            <a:endParaRPr lang="en-US" sz="2500" b="1" dirty="0">
              <a:solidFill>
                <a:schemeClr val="accent4">
                  <a:lumMod val="75000"/>
                </a:schemeClr>
              </a:solidFill>
            </a:endParaRPr>
          </a:p>
          <a:p>
            <a:pPr marL="64008" indent="0">
              <a:buNone/>
            </a:pPr>
            <a:r>
              <a:rPr lang="en-US" sz="2500" b="1" dirty="0">
                <a:solidFill>
                  <a:schemeClr val="accent4">
                    <a:lumMod val="75000"/>
                  </a:schemeClr>
                </a:solidFill>
              </a:rPr>
              <a:t>If I become a CME Coordinator, where are there resources that  I can use to perform my functions?</a:t>
            </a:r>
          </a:p>
          <a:p>
            <a:pPr marL="0" indent="0">
              <a:buNone/>
            </a:pPr>
            <a:r>
              <a:rPr lang="en-US" sz="2500" dirty="0"/>
              <a:t>All resources can be found on the Suffolk </a:t>
            </a:r>
            <a:r>
              <a:rPr lang="en-US" sz="2500" dirty="0" err="1"/>
              <a:t>REMSCO</a:t>
            </a:r>
            <a:r>
              <a:rPr lang="en-US" sz="2500" dirty="0"/>
              <a:t> website under CME Courses then </a:t>
            </a:r>
            <a:r>
              <a:rPr lang="en-US" sz="2500" dirty="0">
                <a:hlinkClick r:id="rId5"/>
              </a:rPr>
              <a:t>CME Coordinators Area</a:t>
            </a:r>
            <a:r>
              <a:rPr lang="en-US" sz="2500" dirty="0"/>
              <a:t>. A username and password is required.</a:t>
            </a:r>
          </a:p>
        </p:txBody>
      </p:sp>
    </p:spTree>
    <p:extLst>
      <p:ext uri="{BB962C8B-B14F-4D97-AF65-F5344CB8AC3E}">
        <p14:creationId xmlns:p14="http://schemas.microsoft.com/office/powerpoint/2010/main" val="3101216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5791200" cy="5791200"/>
          </a:xfrm>
        </p:spPr>
        <p:txBody>
          <a:bodyPr>
            <a:normAutofit/>
          </a:bodyPr>
          <a:lstStyle/>
          <a:p>
            <a:r>
              <a:rPr lang="en-US" sz="3000" b="1" dirty="0">
                <a:solidFill>
                  <a:schemeClr val="accent4">
                    <a:lumMod val="75000"/>
                  </a:schemeClr>
                </a:solidFill>
              </a:rPr>
              <a:t>I have switched agencies. How do I get my CME paperwork transferred</a:t>
            </a:r>
            <a:r>
              <a:rPr lang="en-US" sz="3000" b="1" dirty="0">
                <a:solidFill>
                  <a:schemeClr val="accent4">
                    <a:lumMod val="75000"/>
                  </a:schemeClr>
                </a:solidFill>
                <a:latin typeface="Arial" panose="020B0604020202020204" pitchFamily="34" charset="0"/>
                <a:cs typeface="Arial" panose="020B0604020202020204" pitchFamily="34" charset="0"/>
              </a:rPr>
              <a:t>?</a:t>
            </a:r>
          </a:p>
          <a:p>
            <a:endParaRPr lang="en-US" sz="2500" b="1" dirty="0">
              <a:solidFill>
                <a:schemeClr val="accent4">
                  <a:lumMod val="75000"/>
                </a:schemeClr>
              </a:solidFill>
              <a:latin typeface="Arial" panose="020B0604020202020204" pitchFamily="34" charset="0"/>
              <a:cs typeface="Arial" panose="020B0604020202020204" pitchFamily="34" charset="0"/>
            </a:endParaRPr>
          </a:p>
          <a:p>
            <a:pPr marL="0" lvl="1" indent="0">
              <a:buNone/>
            </a:pPr>
            <a:r>
              <a:rPr lang="en-US" sz="2300" dirty="0"/>
              <a:t>The provider must first fill out the top part and initial the first page of a tracking form and submit to the new agency’s CME Coordinator as well as </a:t>
            </a:r>
            <a:r>
              <a:rPr lang="en-US" sz="2300" dirty="0" err="1"/>
              <a:t>SCEMS</a:t>
            </a:r>
            <a:r>
              <a:rPr lang="en-US" sz="2300" dirty="0"/>
              <a:t>.</a:t>
            </a:r>
          </a:p>
          <a:p>
            <a:pPr marL="0" lvl="1" indent="0">
              <a:buNone/>
            </a:pPr>
            <a:r>
              <a:rPr lang="en-US" sz="2300" dirty="0"/>
              <a:t>The provider shall then request a letter (that is on agency letterhead) from the former agency outlining all training within that provider’s file, including hours earned, topics, and skills completion. The provider is allowed to make copies of anything they need but may not remove the original training documents from the former agency.</a:t>
            </a:r>
          </a:p>
        </p:txBody>
      </p:sp>
      <p:pic>
        <p:nvPicPr>
          <p:cNvPr id="5" name="Picture 4" descr="Large skydiving group mid-air">
            <a:extLst>
              <a:ext uri="{FF2B5EF4-FFF2-40B4-BE49-F238E27FC236}">
                <a16:creationId xmlns:a16="http://schemas.microsoft.com/office/drawing/2014/main" id="{6CFBF281-1B43-B2AA-03F5-2C49D89B7656}"/>
              </a:ext>
            </a:extLst>
          </p:cNvPr>
          <p:cNvPicPr>
            <a:picLocks noChangeAspect="1"/>
          </p:cNvPicPr>
          <p:nvPr/>
        </p:nvPicPr>
        <p:blipFill rotWithShape="1">
          <a:blip r:embed="rId2"/>
          <a:srcRect l="35771" r="34603"/>
          <a:stretch/>
        </p:blipFill>
        <p:spPr>
          <a:xfrm>
            <a:off x="6085902" y="10"/>
            <a:ext cx="3058098" cy="6864408"/>
          </a:xfrm>
          <a:prstGeom prst="rect">
            <a:avLst/>
          </a:prstGeom>
        </p:spPr>
      </p:pic>
      <p:pic>
        <p:nvPicPr>
          <p:cNvPr id="7" name="Picture 6">
            <a:extLst>
              <a:ext uri="{FF2B5EF4-FFF2-40B4-BE49-F238E27FC236}">
                <a16:creationId xmlns:a16="http://schemas.microsoft.com/office/drawing/2014/main" id="{B11D66B4-8AA8-ED06-25A6-6FF05F9F2A99}"/>
              </a:ext>
            </a:extLst>
          </p:cNvPr>
          <p:cNvPicPr>
            <a:picLocks noChangeAspect="1"/>
          </p:cNvPicPr>
          <p:nvPr/>
        </p:nvPicPr>
        <p:blipFill>
          <a:blip r:embed="rId3"/>
          <a:stretch>
            <a:fillRect/>
          </a:stretch>
        </p:blipFill>
        <p:spPr>
          <a:xfrm>
            <a:off x="1524000" y="5454837"/>
            <a:ext cx="2505649" cy="1403163"/>
          </a:xfrm>
          <a:prstGeom prst="rect">
            <a:avLst/>
          </a:prstGeom>
        </p:spPr>
      </p:pic>
    </p:spTree>
    <p:extLst>
      <p:ext uri="{BB962C8B-B14F-4D97-AF65-F5344CB8AC3E}">
        <p14:creationId xmlns:p14="http://schemas.microsoft.com/office/powerpoint/2010/main" val="3815775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097" y="499533"/>
            <a:ext cx="6085883" cy="1658198"/>
          </a:xfrm>
        </p:spPr>
        <p:txBody>
          <a:bodyPr>
            <a:normAutofit/>
          </a:bodyPr>
          <a:lstStyle/>
          <a:p>
            <a:pPr algn="ctr"/>
            <a:r>
              <a:rPr lang="en-US" sz="3700" b="1" dirty="0">
                <a:ln w="6350">
                  <a:noFill/>
                </a:ln>
                <a:solidFill>
                  <a:schemeClr val="accent4">
                    <a:lumMod val="75000"/>
                  </a:schemeClr>
                </a:solidFill>
              </a:rPr>
              <a:t>What happens after I submit my paperwork to </a:t>
            </a:r>
            <a:r>
              <a:rPr lang="en-US" sz="3700" b="1" dirty="0" err="1">
                <a:ln w="6350">
                  <a:noFill/>
                </a:ln>
                <a:solidFill>
                  <a:schemeClr val="accent4">
                    <a:lumMod val="75000"/>
                  </a:schemeClr>
                </a:solidFill>
              </a:rPr>
              <a:t>SCEMS</a:t>
            </a:r>
            <a:r>
              <a:rPr lang="en-US" sz="3700" b="1" dirty="0">
                <a:ln w="6350">
                  <a:noFill/>
                </a:ln>
                <a:solidFill>
                  <a:schemeClr val="accent4">
                    <a:lumMod val="75000"/>
                  </a:schemeClr>
                </a:solidFill>
                <a:latin typeface="Arial" panose="020B0604020202020204" pitchFamily="34" charset="0"/>
                <a:cs typeface="Arial" panose="020B0604020202020204" pitchFamily="34" charset="0"/>
              </a:rPr>
              <a:t>?</a:t>
            </a:r>
          </a:p>
        </p:txBody>
      </p:sp>
      <p:pic>
        <p:nvPicPr>
          <p:cNvPr id="5" name="Picture 4" descr="Pen placed on top of a signature line">
            <a:extLst>
              <a:ext uri="{FF2B5EF4-FFF2-40B4-BE49-F238E27FC236}">
                <a16:creationId xmlns:a16="http://schemas.microsoft.com/office/drawing/2014/main" id="{2192EBAA-87B5-BB52-C7F1-FBB6351F7FC0}"/>
              </a:ext>
            </a:extLst>
          </p:cNvPr>
          <p:cNvPicPr>
            <a:picLocks noChangeAspect="1"/>
          </p:cNvPicPr>
          <p:nvPr/>
        </p:nvPicPr>
        <p:blipFill rotWithShape="1">
          <a:blip r:embed="rId2"/>
          <a:srcRect l="60079" r="10184" b="-2"/>
          <a:stretch/>
        </p:blipFill>
        <p:spPr>
          <a:xfrm>
            <a:off x="20" y="-6418"/>
            <a:ext cx="3058077" cy="6864418"/>
          </a:xfrm>
          <a:prstGeom prst="rect">
            <a:avLst/>
          </a:prstGeom>
        </p:spPr>
      </p:pic>
      <p:sp>
        <p:nvSpPr>
          <p:cNvPr id="3" name="Content Placeholder 2"/>
          <p:cNvSpPr>
            <a:spLocks noGrp="1"/>
          </p:cNvSpPr>
          <p:nvPr>
            <p:ph idx="1"/>
          </p:nvPr>
        </p:nvSpPr>
        <p:spPr>
          <a:xfrm>
            <a:off x="3058097" y="2011680"/>
            <a:ext cx="6085882" cy="4693920"/>
          </a:xfrm>
        </p:spPr>
        <p:txBody>
          <a:bodyPr>
            <a:normAutofit lnSpcReduction="10000"/>
          </a:bodyPr>
          <a:lstStyle/>
          <a:p>
            <a:r>
              <a:rPr lang="en-US" sz="2500" dirty="0"/>
              <a:t>SCEMS will send you an email stating that they submitted your paperwork to </a:t>
            </a:r>
            <a:r>
              <a:rPr lang="en-US" sz="2500" dirty="0" err="1"/>
              <a:t>NYS</a:t>
            </a:r>
            <a:r>
              <a:rPr lang="en-US" sz="2500" dirty="0"/>
              <a:t> </a:t>
            </a:r>
            <a:r>
              <a:rPr lang="en-US" sz="2500" dirty="0" err="1"/>
              <a:t>BEMSATS</a:t>
            </a:r>
            <a:r>
              <a:rPr lang="en-US" sz="2500" dirty="0"/>
              <a:t>.</a:t>
            </a:r>
          </a:p>
          <a:p>
            <a:r>
              <a:rPr lang="en-US" sz="2500" dirty="0"/>
              <a:t>Once you receive your new provider card, send a copy of it to </a:t>
            </a:r>
            <a:r>
              <a:rPr lang="en-US" sz="2500" dirty="0" err="1"/>
              <a:t>SCEMS</a:t>
            </a:r>
            <a:r>
              <a:rPr lang="en-US" sz="2500" dirty="0"/>
              <a:t>. You will then be automatically re-registered for the CME Program.</a:t>
            </a:r>
          </a:p>
          <a:p>
            <a:r>
              <a:rPr lang="en-US" sz="2500" dirty="0"/>
              <a:t>All ALS providers must send in a copy of your renewed card or your advanced level certification and ALS privileges will be suspended.</a:t>
            </a:r>
          </a:p>
          <a:p>
            <a:r>
              <a:rPr lang="en-US" sz="2500" dirty="0"/>
              <a:t>If you have not received your new card by your expiration date, contact </a:t>
            </a:r>
            <a:r>
              <a:rPr lang="en-US" sz="2500" dirty="0" err="1"/>
              <a:t>SCEMS</a:t>
            </a:r>
            <a:r>
              <a:rPr lang="en-US" sz="2500" dirty="0"/>
              <a:t>.</a:t>
            </a:r>
          </a:p>
        </p:txBody>
      </p:sp>
      <p:pic>
        <p:nvPicPr>
          <p:cNvPr id="4" name="Picture 3">
            <a:extLst>
              <a:ext uri="{FF2B5EF4-FFF2-40B4-BE49-F238E27FC236}">
                <a16:creationId xmlns:a16="http://schemas.microsoft.com/office/drawing/2014/main" id="{DD95AA9D-9F09-5088-65E9-1D4D75FCD2A2}"/>
              </a:ext>
            </a:extLst>
          </p:cNvPr>
          <p:cNvPicPr>
            <a:picLocks noChangeAspect="1"/>
          </p:cNvPicPr>
          <p:nvPr/>
        </p:nvPicPr>
        <p:blipFill>
          <a:blip r:embed="rId3"/>
          <a:stretch>
            <a:fillRect/>
          </a:stretch>
        </p:blipFill>
        <p:spPr>
          <a:xfrm>
            <a:off x="0" y="4388661"/>
            <a:ext cx="3169962" cy="2012139"/>
          </a:xfrm>
          <a:prstGeom prst="rect">
            <a:avLst/>
          </a:prstGeom>
        </p:spPr>
      </p:pic>
    </p:spTree>
    <p:extLst>
      <p:ext uri="{BB962C8B-B14F-4D97-AF65-F5344CB8AC3E}">
        <p14:creationId xmlns:p14="http://schemas.microsoft.com/office/powerpoint/2010/main" val="1052687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CC3E1-A417-156D-7E14-42AF31BEBE9C}"/>
              </a:ext>
            </a:extLst>
          </p:cNvPr>
          <p:cNvSpPr>
            <a:spLocks noGrp="1"/>
          </p:cNvSpPr>
          <p:nvPr>
            <p:ph type="title"/>
          </p:nvPr>
        </p:nvSpPr>
        <p:spPr>
          <a:xfrm>
            <a:off x="6149593" y="643467"/>
            <a:ext cx="2511806" cy="5584296"/>
          </a:xfrm>
        </p:spPr>
        <p:txBody>
          <a:bodyPr anchor="ctr">
            <a:normAutofit/>
          </a:bodyPr>
          <a:lstStyle/>
          <a:p>
            <a:r>
              <a:rPr lang="en-US" sz="3500" dirty="0">
                <a:solidFill>
                  <a:srgbClr val="FFFFFF"/>
                </a:solidFill>
              </a:rPr>
              <a:t>FAQ</a:t>
            </a:r>
          </a:p>
        </p:txBody>
      </p:sp>
      <p:sp>
        <p:nvSpPr>
          <p:cNvPr id="6" name="Content Placeholder 5"/>
          <p:cNvSpPr>
            <a:spLocks/>
          </p:cNvSpPr>
          <p:nvPr/>
        </p:nvSpPr>
        <p:spPr>
          <a:xfrm>
            <a:off x="76200" y="228600"/>
            <a:ext cx="5590792" cy="6400800"/>
          </a:xfrm>
          <a:prstGeom prst="rect">
            <a:avLst/>
          </a:prstGeom>
        </p:spPr>
        <p:txBody>
          <a:bodyPr/>
          <a:lstStyle/>
          <a:p>
            <a:pPr algn="ctr" defTabSz="246888">
              <a:spcAft>
                <a:spcPts val="600"/>
              </a:spcAft>
            </a:pPr>
            <a:r>
              <a:rPr lang="en-US" sz="2500" b="1" kern="1200" dirty="0">
                <a:solidFill>
                  <a:srgbClr val="005E72"/>
                </a:solidFill>
                <a:latin typeface="+mn-lt"/>
                <a:ea typeface="+mn-ea"/>
                <a:cs typeface="+mn-cs"/>
              </a:rPr>
              <a:t>How much earlier can I take a refresher course or renew through the CME Program</a:t>
            </a:r>
            <a:r>
              <a:rPr lang="en-US" sz="2500" b="1" kern="1200" dirty="0">
                <a:solidFill>
                  <a:srgbClr val="005E72"/>
                </a:solidFill>
                <a:latin typeface="Arial" panose="020B0604020202020204" pitchFamily="34" charset="0"/>
                <a:ea typeface="+mn-ea"/>
                <a:cs typeface="Arial" panose="020B0604020202020204" pitchFamily="34" charset="0"/>
              </a:rPr>
              <a:t>?</a:t>
            </a:r>
          </a:p>
          <a:p>
            <a:pPr algn="ctr" defTabSz="246888">
              <a:spcAft>
                <a:spcPts val="600"/>
              </a:spcAft>
            </a:pPr>
            <a:endParaRPr lang="en-US" sz="2500" b="1" kern="1200" dirty="0">
              <a:solidFill>
                <a:srgbClr val="005E72"/>
              </a:solidFill>
              <a:latin typeface="Arial" panose="020B0604020202020204" pitchFamily="34" charset="0"/>
              <a:ea typeface="+mn-ea"/>
              <a:cs typeface="Arial" panose="020B0604020202020204" pitchFamily="34" charset="0"/>
            </a:endParaRPr>
          </a:p>
          <a:p>
            <a:pPr marL="342900" indent="-342900" defTabSz="246888">
              <a:spcAft>
                <a:spcPts val="600"/>
              </a:spcAft>
              <a:buFont typeface="Arial" panose="020B0604020202020204" pitchFamily="34" charset="0"/>
              <a:buChar char="•"/>
            </a:pPr>
            <a:r>
              <a:rPr lang="en-US" sz="2500" kern="1200" dirty="0" err="1">
                <a:solidFill>
                  <a:schemeClr val="tx1"/>
                </a:solidFill>
                <a:latin typeface="+mn-lt"/>
                <a:ea typeface="+mn-ea"/>
                <a:cs typeface="+mn-cs"/>
              </a:rPr>
              <a:t>NYS</a:t>
            </a:r>
            <a:r>
              <a:rPr lang="en-US" sz="2500" kern="1200" dirty="0">
                <a:solidFill>
                  <a:schemeClr val="tx1"/>
                </a:solidFill>
                <a:latin typeface="+mn-lt"/>
                <a:ea typeface="+mn-ea"/>
                <a:cs typeface="+mn-cs"/>
              </a:rPr>
              <a:t> </a:t>
            </a:r>
            <a:r>
              <a:rPr lang="en-US" sz="2500" kern="1200" dirty="0" err="1">
                <a:solidFill>
                  <a:schemeClr val="tx1"/>
                </a:solidFill>
                <a:latin typeface="+mn-lt"/>
                <a:ea typeface="+mn-ea"/>
                <a:cs typeface="+mn-cs"/>
              </a:rPr>
              <a:t>BEMSATS</a:t>
            </a:r>
            <a:r>
              <a:rPr lang="en-US" sz="2500" kern="1200" dirty="0">
                <a:solidFill>
                  <a:schemeClr val="tx1"/>
                </a:solidFill>
                <a:latin typeface="+mn-lt"/>
                <a:ea typeface="+mn-ea"/>
                <a:cs typeface="+mn-cs"/>
              </a:rPr>
              <a:t> will allow refresher course renewal as long as there are no more than 18 months remaining on the provider’s certification. </a:t>
            </a:r>
          </a:p>
          <a:p>
            <a:pPr marL="342900" indent="-342900" defTabSz="246888">
              <a:spcAft>
                <a:spcPts val="600"/>
              </a:spcAft>
              <a:buFont typeface="Arial" panose="020B0604020202020204" pitchFamily="34" charset="0"/>
              <a:buChar char="•"/>
            </a:pPr>
            <a:r>
              <a:rPr lang="en-US" sz="2500" kern="1200" dirty="0" err="1">
                <a:solidFill>
                  <a:schemeClr val="tx1"/>
                </a:solidFill>
                <a:latin typeface="+mn-lt"/>
                <a:ea typeface="+mn-ea"/>
                <a:cs typeface="+mn-cs"/>
              </a:rPr>
              <a:t>NYS</a:t>
            </a:r>
            <a:r>
              <a:rPr lang="en-US" sz="2500" kern="1200" dirty="0">
                <a:solidFill>
                  <a:schemeClr val="tx1"/>
                </a:solidFill>
                <a:latin typeface="+mn-lt"/>
                <a:ea typeface="+mn-ea"/>
                <a:cs typeface="+mn-cs"/>
              </a:rPr>
              <a:t> </a:t>
            </a:r>
            <a:r>
              <a:rPr lang="en-US" sz="2500" kern="1200" dirty="0" err="1">
                <a:solidFill>
                  <a:schemeClr val="tx1"/>
                </a:solidFill>
                <a:latin typeface="+mn-lt"/>
                <a:ea typeface="+mn-ea"/>
                <a:cs typeface="+mn-cs"/>
              </a:rPr>
              <a:t>BEMSATS</a:t>
            </a:r>
            <a:r>
              <a:rPr lang="en-US" sz="2500" kern="1200" dirty="0">
                <a:solidFill>
                  <a:schemeClr val="tx1"/>
                </a:solidFill>
                <a:latin typeface="+mn-lt"/>
                <a:ea typeface="+mn-ea"/>
                <a:cs typeface="+mn-cs"/>
              </a:rPr>
              <a:t> will allow CME recertification as long as there are no more than 9 months remaining on the provider’s certification.</a:t>
            </a:r>
          </a:p>
          <a:p>
            <a:pPr marL="246888" lvl="1" algn="just" defTabSz="246888">
              <a:spcAft>
                <a:spcPts val="600"/>
              </a:spcAft>
            </a:pPr>
            <a:endParaRPr lang="en-US" sz="2500" b="1" dirty="0"/>
          </a:p>
          <a:p>
            <a:pPr marL="246888" lvl="1" algn="just" defTabSz="246888">
              <a:spcAft>
                <a:spcPts val="600"/>
              </a:spcAft>
            </a:pPr>
            <a:endParaRPr lang="en-US" sz="2500" b="1" dirty="0"/>
          </a:p>
        </p:txBody>
      </p:sp>
      <p:sp>
        <p:nvSpPr>
          <p:cNvPr id="8" name="Content Placeholder 7"/>
          <p:cNvSpPr>
            <a:spLocks/>
          </p:cNvSpPr>
          <p:nvPr/>
        </p:nvSpPr>
        <p:spPr>
          <a:xfrm>
            <a:off x="475059" y="3079412"/>
            <a:ext cx="4708922" cy="1658923"/>
          </a:xfrm>
          <a:prstGeom prst="rect">
            <a:avLst/>
          </a:prstGeom>
        </p:spPr>
        <p:txBody>
          <a:bodyPr/>
          <a:lstStyle/>
          <a:p>
            <a:pPr defTabSz="246888">
              <a:spcAft>
                <a:spcPts val="600"/>
              </a:spcAft>
            </a:pPr>
            <a:endParaRPr lang="en-US" b="1" dirty="0"/>
          </a:p>
        </p:txBody>
      </p:sp>
      <p:pic>
        <p:nvPicPr>
          <p:cNvPr id="3" name="Picture 2">
            <a:extLst>
              <a:ext uri="{FF2B5EF4-FFF2-40B4-BE49-F238E27FC236}">
                <a16:creationId xmlns:a16="http://schemas.microsoft.com/office/drawing/2014/main" id="{DCDA4EE6-85CD-4821-2D64-F6ABDEFB18DB}"/>
              </a:ext>
            </a:extLst>
          </p:cNvPr>
          <p:cNvPicPr>
            <a:picLocks noChangeAspect="1"/>
          </p:cNvPicPr>
          <p:nvPr/>
        </p:nvPicPr>
        <p:blipFill>
          <a:blip r:embed="rId2"/>
          <a:stretch>
            <a:fillRect/>
          </a:stretch>
        </p:blipFill>
        <p:spPr>
          <a:xfrm>
            <a:off x="6011788" y="2155487"/>
            <a:ext cx="2466975" cy="1847850"/>
          </a:xfrm>
          <a:prstGeom prst="rect">
            <a:avLst/>
          </a:prstGeom>
        </p:spPr>
      </p:pic>
    </p:spTree>
    <p:extLst>
      <p:ext uri="{BB962C8B-B14F-4D97-AF65-F5344CB8AC3E}">
        <p14:creationId xmlns:p14="http://schemas.microsoft.com/office/powerpoint/2010/main" val="519893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Wooden letters in a blue background">
            <a:extLst>
              <a:ext uri="{FF2B5EF4-FFF2-40B4-BE49-F238E27FC236}">
                <a16:creationId xmlns:a16="http://schemas.microsoft.com/office/drawing/2014/main" id="{C0CA0204-B316-6D77-D3B6-36A400953507}"/>
              </a:ext>
            </a:extLst>
          </p:cNvPr>
          <p:cNvPicPr>
            <a:picLocks noChangeAspect="1"/>
          </p:cNvPicPr>
          <p:nvPr/>
        </p:nvPicPr>
        <p:blipFill rotWithShape="1">
          <a:blip r:embed="rId2"/>
          <a:srcRect l="67836" r="2427" b="-2"/>
          <a:stretch/>
        </p:blipFill>
        <p:spPr>
          <a:xfrm>
            <a:off x="20" y="-6418"/>
            <a:ext cx="3058077" cy="6864418"/>
          </a:xfrm>
          <a:prstGeom prst="rect">
            <a:avLst/>
          </a:prstGeom>
        </p:spPr>
      </p:pic>
      <p:sp>
        <p:nvSpPr>
          <p:cNvPr id="8" name="Content Placeholder 7"/>
          <p:cNvSpPr>
            <a:spLocks noGrp="1"/>
          </p:cNvSpPr>
          <p:nvPr>
            <p:ph idx="1"/>
          </p:nvPr>
        </p:nvSpPr>
        <p:spPr>
          <a:xfrm>
            <a:off x="3081053" y="762000"/>
            <a:ext cx="6009703" cy="5715000"/>
          </a:xfrm>
        </p:spPr>
        <p:txBody>
          <a:bodyPr>
            <a:normAutofit/>
          </a:bodyPr>
          <a:lstStyle/>
          <a:p>
            <a:pPr marL="0" lvl="1" indent="0">
              <a:buNone/>
            </a:pPr>
            <a:r>
              <a:rPr lang="en-US" sz="2500" b="1" dirty="0">
                <a:solidFill>
                  <a:schemeClr val="accent4">
                    <a:lumMod val="75000"/>
                  </a:schemeClr>
                </a:solidFill>
              </a:rPr>
              <a:t>Can I use alphabet </a:t>
            </a:r>
            <a:r>
              <a:rPr lang="en-US" sz="2500" b="1" u="sng" dirty="0">
                <a:solidFill>
                  <a:schemeClr val="accent4">
                    <a:lumMod val="75000"/>
                  </a:schemeClr>
                </a:solidFill>
              </a:rPr>
              <a:t>original</a:t>
            </a:r>
            <a:r>
              <a:rPr lang="en-US" sz="2500" b="1" dirty="0">
                <a:solidFill>
                  <a:schemeClr val="accent4">
                    <a:lumMod val="75000"/>
                  </a:schemeClr>
                </a:solidFill>
              </a:rPr>
              <a:t> courses for Core credit</a:t>
            </a:r>
            <a:r>
              <a:rPr lang="en-US" sz="2500" b="1" dirty="0">
                <a:solidFill>
                  <a:schemeClr val="accent4">
                    <a:lumMod val="75000"/>
                  </a:schemeClr>
                </a:solidFill>
                <a:latin typeface="Arial" panose="020B0604020202020204" pitchFamily="34" charset="0"/>
                <a:cs typeface="Arial" panose="020B0604020202020204" pitchFamily="34" charset="0"/>
              </a:rPr>
              <a:t>?</a:t>
            </a:r>
            <a:endParaRPr lang="en-US" sz="2500" dirty="0">
              <a:solidFill>
                <a:schemeClr val="accent4">
                  <a:lumMod val="75000"/>
                </a:schemeClr>
              </a:solidFill>
            </a:endParaRPr>
          </a:p>
          <a:p>
            <a:pPr marL="342900" lvl="1">
              <a:buFont typeface="Arial" panose="020B0604020202020204" pitchFamily="34" charset="0"/>
              <a:buChar char="•"/>
            </a:pPr>
            <a:r>
              <a:rPr lang="en-US" sz="2500" dirty="0"/>
              <a:t>Yes. </a:t>
            </a:r>
            <a:r>
              <a:rPr lang="en-US" sz="2500" u="sng" dirty="0"/>
              <a:t>Original</a:t>
            </a:r>
            <a:r>
              <a:rPr lang="en-US" sz="2500" dirty="0"/>
              <a:t> alphabet courses (ACLS, PALS, etc.) can count for Core CME credit. </a:t>
            </a:r>
          </a:p>
          <a:p>
            <a:pPr marL="342900" lvl="1">
              <a:buFont typeface="Arial" panose="020B0604020202020204" pitchFamily="34" charset="0"/>
              <a:buChar char="•"/>
            </a:pPr>
            <a:r>
              <a:rPr lang="en-US" sz="2500" b="1" dirty="0"/>
              <a:t>Providers must provide </a:t>
            </a:r>
            <a:r>
              <a:rPr lang="en-US" sz="2500" b="1" u="sng" dirty="0"/>
              <a:t>proof</a:t>
            </a:r>
            <a:r>
              <a:rPr lang="en-US" sz="2500" b="1" dirty="0"/>
              <a:t> that it was an </a:t>
            </a:r>
            <a:r>
              <a:rPr lang="en-US" sz="2500" b="1" u="sng" dirty="0"/>
              <a:t>original </a:t>
            </a:r>
            <a:r>
              <a:rPr lang="en-US" sz="2500" b="1" dirty="0"/>
              <a:t>course. </a:t>
            </a:r>
          </a:p>
          <a:p>
            <a:pPr marL="0" lvl="1" indent="0">
              <a:buNone/>
            </a:pPr>
            <a:endParaRPr lang="en-US" sz="2500" dirty="0"/>
          </a:p>
          <a:p>
            <a:r>
              <a:rPr lang="en-US" sz="2500" b="1" dirty="0">
                <a:solidFill>
                  <a:schemeClr val="accent4">
                    <a:lumMod val="75000"/>
                  </a:schemeClr>
                </a:solidFill>
              </a:rPr>
              <a:t>Can I use alphabet refresher courses for Core credit</a:t>
            </a:r>
            <a:r>
              <a:rPr lang="en-US" sz="2500" b="1" dirty="0">
                <a:solidFill>
                  <a:schemeClr val="accent4">
                    <a:lumMod val="75000"/>
                  </a:schemeClr>
                </a:solidFill>
                <a:latin typeface="Arial" panose="020B0604020202020204" pitchFamily="34" charset="0"/>
                <a:cs typeface="Arial" panose="020B0604020202020204" pitchFamily="34" charset="0"/>
              </a:rPr>
              <a:t>?</a:t>
            </a:r>
          </a:p>
          <a:p>
            <a:pPr marL="342900" lvl="1">
              <a:buFont typeface="Arial" panose="020B0604020202020204" pitchFamily="34" charset="0"/>
              <a:buChar char="•"/>
            </a:pPr>
            <a:r>
              <a:rPr lang="en-US" sz="2500" dirty="0"/>
              <a:t>No. Refresher courses can count for non- core credit only.</a:t>
            </a:r>
          </a:p>
          <a:p>
            <a:pPr marL="342900" lvl="1">
              <a:buFont typeface="Arial" panose="020B0604020202020204" pitchFamily="34" charset="0"/>
              <a:buChar char="•"/>
            </a:pPr>
            <a:r>
              <a:rPr lang="en-US" sz="2500" b="0" i="0" dirty="0">
                <a:solidFill>
                  <a:srgbClr val="242424"/>
                </a:solidFill>
                <a:effectLst/>
                <a:latin typeface="Calibri" panose="020F0502020204030204" pitchFamily="34" charset="0"/>
              </a:rPr>
              <a:t>Exception to this: A CIC who is also the IC for the course can breakdown the refresher into core topics themselves. </a:t>
            </a:r>
            <a:endParaRPr lang="en-US" sz="2500" dirty="0"/>
          </a:p>
        </p:txBody>
      </p:sp>
      <p:pic>
        <p:nvPicPr>
          <p:cNvPr id="2" name="Picture 1">
            <a:hlinkClick r:id="rId3"/>
            <a:extLst>
              <a:ext uri="{FF2B5EF4-FFF2-40B4-BE49-F238E27FC236}">
                <a16:creationId xmlns:a16="http://schemas.microsoft.com/office/drawing/2014/main" id="{CA677523-A226-389F-9D6F-AC9FDDEBDB9F}"/>
              </a:ext>
            </a:extLst>
          </p:cNvPr>
          <p:cNvPicPr>
            <a:picLocks noChangeAspect="1"/>
          </p:cNvPicPr>
          <p:nvPr/>
        </p:nvPicPr>
        <p:blipFill>
          <a:blip r:embed="rId4"/>
          <a:stretch>
            <a:fillRect/>
          </a:stretch>
        </p:blipFill>
        <p:spPr>
          <a:xfrm>
            <a:off x="262233" y="2520916"/>
            <a:ext cx="2533650" cy="1809750"/>
          </a:xfrm>
          <a:prstGeom prst="rect">
            <a:avLst/>
          </a:prstGeom>
        </p:spPr>
      </p:pic>
    </p:spTree>
    <p:extLst>
      <p:ext uri="{BB962C8B-B14F-4D97-AF65-F5344CB8AC3E}">
        <p14:creationId xmlns:p14="http://schemas.microsoft.com/office/powerpoint/2010/main" val="19544715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228600"/>
            <a:ext cx="5308599" cy="6324600"/>
          </a:xfrm>
        </p:spPr>
        <p:txBody>
          <a:bodyPr anchor="ctr">
            <a:normAutofit/>
          </a:bodyPr>
          <a:lstStyle/>
          <a:p>
            <a:r>
              <a:rPr lang="en-US" b="1" dirty="0">
                <a:solidFill>
                  <a:schemeClr val="accent6">
                    <a:lumMod val="75000"/>
                  </a:schemeClr>
                </a:solidFill>
              </a:rPr>
              <a:t>Do I need to recertify my CPR (ACLS &amp; PALS or </a:t>
            </a:r>
            <a:r>
              <a:rPr lang="en-US" b="1" dirty="0" err="1">
                <a:solidFill>
                  <a:schemeClr val="accent6">
                    <a:lumMod val="75000"/>
                  </a:schemeClr>
                </a:solidFill>
              </a:rPr>
              <a:t>PEPP</a:t>
            </a:r>
            <a:r>
              <a:rPr lang="en-US" b="1" dirty="0">
                <a:solidFill>
                  <a:schemeClr val="accent6">
                    <a:lumMod val="75000"/>
                  </a:schemeClr>
                </a:solidFill>
              </a:rPr>
              <a:t>) card if my current one expires before my CME recertification deadline</a:t>
            </a:r>
            <a:r>
              <a:rPr lang="en-US" b="1" dirty="0">
                <a:solidFill>
                  <a:schemeClr val="accent6">
                    <a:lumMod val="75000"/>
                  </a:schemeClr>
                </a:solidFill>
                <a:latin typeface="Arial" panose="020B0604020202020204" pitchFamily="34" charset="0"/>
                <a:cs typeface="Arial" panose="020B0604020202020204" pitchFamily="34" charset="0"/>
              </a:rPr>
              <a:t>?</a:t>
            </a:r>
          </a:p>
          <a:p>
            <a:pPr>
              <a:buFont typeface="Arial" panose="020B0604020202020204" pitchFamily="34" charset="0"/>
              <a:buChar char="•"/>
            </a:pPr>
            <a:r>
              <a:rPr lang="en-US" dirty="0"/>
              <a:t>A photocopy of the most current, </a:t>
            </a:r>
            <a:r>
              <a:rPr lang="en-US" u="sng" dirty="0"/>
              <a:t>not expired</a:t>
            </a:r>
            <a:r>
              <a:rPr lang="en-US" dirty="0"/>
              <a:t>, CPR (ALS- ACLS &amp; PALS or PEPP) card must be submitted with your application</a:t>
            </a:r>
          </a:p>
          <a:p>
            <a:pPr lvl="1"/>
            <a:endParaRPr lang="en-US" dirty="0"/>
          </a:p>
          <a:p>
            <a:r>
              <a:rPr lang="en-US" b="1" dirty="0">
                <a:solidFill>
                  <a:schemeClr val="accent6">
                    <a:lumMod val="75000"/>
                  </a:schemeClr>
                </a:solidFill>
              </a:rPr>
              <a:t>Do ICS classes count towards core hours</a:t>
            </a:r>
            <a:r>
              <a:rPr lang="en-US" b="1" dirty="0">
                <a:solidFill>
                  <a:schemeClr val="accent6">
                    <a:lumMod val="75000"/>
                  </a:schemeClr>
                </a:solidFill>
                <a:latin typeface="Arial" panose="020B0604020202020204" pitchFamily="34" charset="0"/>
                <a:cs typeface="Arial" panose="020B0604020202020204" pitchFamily="34" charset="0"/>
              </a:rPr>
              <a:t>?</a:t>
            </a:r>
          </a:p>
          <a:p>
            <a:pPr marL="64008" indent="0">
              <a:buNone/>
            </a:pPr>
            <a:endParaRPr lang="en-US" sz="1400" b="1" dirty="0">
              <a:solidFill>
                <a:srgbClr val="00FFFF"/>
              </a:solidFill>
              <a:latin typeface="Arial" panose="020B0604020202020204" pitchFamily="34" charset="0"/>
              <a:cs typeface="Arial" panose="020B0604020202020204" pitchFamily="34" charset="0"/>
            </a:endParaRPr>
          </a:p>
          <a:p>
            <a:pPr marL="342900" lvl="1">
              <a:buFont typeface="Arial" panose="020B0604020202020204" pitchFamily="34" charset="0"/>
              <a:buChar char="•"/>
            </a:pPr>
            <a:r>
              <a:rPr lang="en-US" dirty="0"/>
              <a:t>Yes, if taken during the current refresher period.  See the most current letter course breakdown </a:t>
            </a:r>
            <a:r>
              <a:rPr lang="en-US" b="1" dirty="0">
                <a:hlinkClick r:id="rId2"/>
              </a:rPr>
              <a:t>here</a:t>
            </a:r>
            <a:r>
              <a:rPr lang="en-US" dirty="0"/>
              <a:t>.</a:t>
            </a:r>
          </a:p>
          <a:p>
            <a:pPr lvl="1"/>
            <a:endParaRPr lang="en-US" b="1" dirty="0"/>
          </a:p>
        </p:txBody>
      </p:sp>
      <p:sp>
        <p:nvSpPr>
          <p:cNvPr id="11" name="Rectangle 10">
            <a:extLst>
              <a:ext uri="{FF2B5EF4-FFF2-40B4-BE49-F238E27FC236}">
                <a16:creationId xmlns:a16="http://schemas.microsoft.com/office/drawing/2014/main" id="{67218665-EA77-40EC-8172-4F17E2DEDB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D3203-5B56-C610-C6EB-EC8C6BE71C08}"/>
              </a:ext>
            </a:extLst>
          </p:cNvPr>
          <p:cNvSpPr>
            <a:spLocks noGrp="1"/>
          </p:cNvSpPr>
          <p:nvPr>
            <p:ph type="title"/>
          </p:nvPr>
        </p:nvSpPr>
        <p:spPr>
          <a:xfrm>
            <a:off x="6149593" y="643467"/>
            <a:ext cx="2511806" cy="5584296"/>
          </a:xfrm>
        </p:spPr>
        <p:txBody>
          <a:bodyPr anchor="ctr">
            <a:normAutofit/>
          </a:bodyPr>
          <a:lstStyle/>
          <a:p>
            <a:r>
              <a:rPr lang="en-US" sz="3500" dirty="0">
                <a:solidFill>
                  <a:srgbClr val="FFFFFF"/>
                </a:solidFill>
              </a:rPr>
              <a:t>FAQ</a:t>
            </a:r>
          </a:p>
        </p:txBody>
      </p:sp>
      <p:pic>
        <p:nvPicPr>
          <p:cNvPr id="4" name="Picture 3">
            <a:extLst>
              <a:ext uri="{FF2B5EF4-FFF2-40B4-BE49-F238E27FC236}">
                <a16:creationId xmlns:a16="http://schemas.microsoft.com/office/drawing/2014/main" id="{4C2D2947-2D4F-1AD7-F1FC-77089E70D281}"/>
              </a:ext>
            </a:extLst>
          </p:cNvPr>
          <p:cNvPicPr>
            <a:picLocks noChangeAspect="1"/>
          </p:cNvPicPr>
          <p:nvPr/>
        </p:nvPicPr>
        <p:blipFill>
          <a:blip r:embed="rId3"/>
          <a:stretch>
            <a:fillRect/>
          </a:stretch>
        </p:blipFill>
        <p:spPr>
          <a:xfrm>
            <a:off x="6019800" y="2357437"/>
            <a:ext cx="2143125" cy="2143125"/>
          </a:xfrm>
          <a:prstGeom prst="rect">
            <a:avLst/>
          </a:prstGeom>
        </p:spPr>
      </p:pic>
    </p:spTree>
    <p:extLst>
      <p:ext uri="{BB962C8B-B14F-4D97-AF65-F5344CB8AC3E}">
        <p14:creationId xmlns:p14="http://schemas.microsoft.com/office/powerpoint/2010/main" val="3723540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7CFAA6-1DBB-43B0-BD82-2FB83CF4E4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289050"/>
            <a:ext cx="3657600" cy="5492750"/>
          </a:xfrm>
        </p:spPr>
        <p:txBody>
          <a:bodyPr>
            <a:normAutofit/>
          </a:bodyPr>
          <a:lstStyle/>
          <a:p>
            <a:pPr algn="ctr"/>
            <a:r>
              <a:rPr lang="en-US" sz="5200" b="1" dirty="0">
                <a:solidFill>
                  <a:srgbClr val="FFFFFF"/>
                </a:solidFill>
              </a:rPr>
              <a:t>Does an </a:t>
            </a:r>
            <a:r>
              <a:rPr lang="en-US" sz="5200" b="1" dirty="0" err="1">
                <a:solidFill>
                  <a:srgbClr val="FFFFFF"/>
                </a:solidFill>
              </a:rPr>
              <a:t>NYS</a:t>
            </a:r>
            <a:r>
              <a:rPr lang="en-US" sz="5200" b="1" dirty="0">
                <a:solidFill>
                  <a:srgbClr val="FFFFFF"/>
                </a:solidFill>
              </a:rPr>
              <a:t> CIC have to teach</a:t>
            </a:r>
            <a:br>
              <a:rPr lang="en-US" sz="5200" b="1" dirty="0">
                <a:solidFill>
                  <a:srgbClr val="FFFFFF"/>
                </a:solidFill>
              </a:rPr>
            </a:br>
            <a:r>
              <a:rPr lang="en-US" sz="5200" b="1" dirty="0">
                <a:solidFill>
                  <a:srgbClr val="FFFFFF"/>
                </a:solidFill>
              </a:rPr>
              <a:t>Non-Core classes?</a:t>
            </a:r>
          </a:p>
        </p:txBody>
      </p:sp>
      <p:graphicFrame>
        <p:nvGraphicFramePr>
          <p:cNvPr id="5" name="Content Placeholder 2">
            <a:extLst>
              <a:ext uri="{FF2B5EF4-FFF2-40B4-BE49-F238E27FC236}">
                <a16:creationId xmlns:a16="http://schemas.microsoft.com/office/drawing/2014/main" id="{0F015A8E-3593-D528-207C-8B53149BDD3B}"/>
              </a:ext>
            </a:extLst>
          </p:cNvPr>
          <p:cNvGraphicFramePr>
            <a:graphicFrameLocks noGrp="1"/>
          </p:cNvGraphicFramePr>
          <p:nvPr>
            <p:ph idx="1"/>
            <p:extLst>
              <p:ext uri="{D42A27DB-BD31-4B8C-83A1-F6EECF244321}">
                <p14:modId xmlns:p14="http://schemas.microsoft.com/office/powerpoint/2010/main" val="1579596139"/>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92A35F71-C8E0-E876-8AB3-4E201E38F2FF}"/>
              </a:ext>
            </a:extLst>
          </p:cNvPr>
          <p:cNvPicPr>
            <a:picLocks noChangeAspect="1"/>
          </p:cNvPicPr>
          <p:nvPr/>
        </p:nvPicPr>
        <p:blipFill>
          <a:blip r:embed="rId7"/>
          <a:stretch>
            <a:fillRect/>
          </a:stretch>
        </p:blipFill>
        <p:spPr>
          <a:xfrm>
            <a:off x="512097" y="76200"/>
            <a:ext cx="2409825" cy="1895475"/>
          </a:xfrm>
          <a:prstGeom prst="rect">
            <a:avLst/>
          </a:prstGeom>
        </p:spPr>
      </p:pic>
    </p:spTree>
    <p:extLst>
      <p:ext uri="{BB962C8B-B14F-4D97-AF65-F5344CB8AC3E}">
        <p14:creationId xmlns:p14="http://schemas.microsoft.com/office/powerpoint/2010/main" val="1196888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2011680"/>
            <a:ext cx="5715000" cy="4465320"/>
          </a:xfrm>
        </p:spPr>
        <p:txBody>
          <a:bodyPr>
            <a:normAutofit/>
          </a:bodyPr>
          <a:lstStyle/>
          <a:p>
            <a:r>
              <a:rPr lang="en-US" sz="2000" b="1" dirty="0">
                <a:solidFill>
                  <a:schemeClr val="accent6">
                    <a:lumMod val="75000"/>
                  </a:schemeClr>
                </a:solidFill>
              </a:rPr>
              <a:t>Can a BLS provider take an ALS Core class for Non-Core credit</a:t>
            </a:r>
            <a:r>
              <a:rPr lang="en-US" sz="2000" b="1" dirty="0">
                <a:solidFill>
                  <a:schemeClr val="accent6">
                    <a:lumMod val="75000"/>
                  </a:schemeClr>
                </a:solidFill>
                <a:latin typeface="Arial" panose="020B0604020202020204" pitchFamily="34" charset="0"/>
                <a:cs typeface="Arial" panose="020B0604020202020204" pitchFamily="34" charset="0"/>
              </a:rPr>
              <a:t>?</a:t>
            </a:r>
            <a:r>
              <a:rPr lang="en-US" sz="2000" b="1" dirty="0">
                <a:solidFill>
                  <a:schemeClr val="accent6">
                    <a:lumMod val="75000"/>
                  </a:schemeClr>
                </a:solidFill>
              </a:rPr>
              <a:t> </a:t>
            </a:r>
          </a:p>
          <a:p>
            <a:pPr lvl="1"/>
            <a:r>
              <a:rPr lang="en-US" sz="2000" dirty="0"/>
              <a:t>Yes.</a:t>
            </a:r>
          </a:p>
          <a:p>
            <a:pPr lvl="1"/>
            <a:endParaRPr lang="en-US" sz="2000" b="1" dirty="0"/>
          </a:p>
          <a:p>
            <a:r>
              <a:rPr lang="en-US" sz="2000" b="1" dirty="0">
                <a:solidFill>
                  <a:schemeClr val="accent6">
                    <a:lumMod val="75000"/>
                  </a:schemeClr>
                </a:solidFill>
              </a:rPr>
              <a:t>Can an ALS provider take a BLS core class for Non-Core credit</a:t>
            </a:r>
            <a:r>
              <a:rPr lang="en-US" sz="2000" b="1" dirty="0">
                <a:solidFill>
                  <a:schemeClr val="accent6">
                    <a:lumMod val="75000"/>
                  </a:schemeClr>
                </a:solidFill>
                <a:latin typeface="Arial" panose="020B0604020202020204" pitchFamily="34" charset="0"/>
                <a:cs typeface="Arial" panose="020B0604020202020204" pitchFamily="34" charset="0"/>
              </a:rPr>
              <a:t>?</a:t>
            </a:r>
          </a:p>
          <a:p>
            <a:pPr lvl="1"/>
            <a:r>
              <a:rPr lang="en-US" sz="2000" dirty="0"/>
              <a:t>No.</a:t>
            </a:r>
          </a:p>
          <a:p>
            <a:pPr lvl="1"/>
            <a:endParaRPr lang="en-US" sz="2000" b="1" dirty="0"/>
          </a:p>
          <a:p>
            <a:r>
              <a:rPr lang="en-US" sz="2000" b="1" dirty="0">
                <a:solidFill>
                  <a:schemeClr val="accent6">
                    <a:lumMod val="75000"/>
                  </a:schemeClr>
                </a:solidFill>
              </a:rPr>
              <a:t>Can a provider take the same class once for Core, then again for Non-Core</a:t>
            </a:r>
            <a:r>
              <a:rPr lang="en-US" sz="2000" dirty="0">
                <a:solidFill>
                  <a:schemeClr val="accent6">
                    <a:lumMod val="75000"/>
                  </a:schemeClr>
                </a:solidFill>
                <a:latin typeface="Arial" panose="020B0604020202020204" pitchFamily="34" charset="0"/>
                <a:cs typeface="Arial" panose="020B0604020202020204" pitchFamily="34" charset="0"/>
              </a:rPr>
              <a:t>?</a:t>
            </a:r>
            <a:r>
              <a:rPr lang="en-US" sz="2000" dirty="0">
                <a:solidFill>
                  <a:schemeClr val="accent6">
                    <a:lumMod val="75000"/>
                  </a:schemeClr>
                </a:solidFill>
              </a:rPr>
              <a:t> </a:t>
            </a:r>
          </a:p>
          <a:p>
            <a:pPr lvl="1"/>
            <a:r>
              <a:rPr lang="en-US" sz="2000" dirty="0"/>
              <a:t>No. </a:t>
            </a:r>
          </a:p>
        </p:txBody>
      </p:sp>
      <p:pic>
        <p:nvPicPr>
          <p:cNvPr id="8" name="Picture 7" descr="Close-up of a calculator keypad">
            <a:extLst>
              <a:ext uri="{FF2B5EF4-FFF2-40B4-BE49-F238E27FC236}">
                <a16:creationId xmlns:a16="http://schemas.microsoft.com/office/drawing/2014/main" id="{846F57DA-C0C3-EE95-CF08-2B8C5CB73250}"/>
              </a:ext>
            </a:extLst>
          </p:cNvPr>
          <p:cNvPicPr>
            <a:picLocks noChangeAspect="1"/>
          </p:cNvPicPr>
          <p:nvPr/>
        </p:nvPicPr>
        <p:blipFill rotWithShape="1">
          <a:blip r:embed="rId2"/>
          <a:srcRect l="31926" r="38560" b="-2"/>
          <a:stretch/>
        </p:blipFill>
        <p:spPr>
          <a:xfrm>
            <a:off x="6085902" y="10"/>
            <a:ext cx="3058098" cy="6864408"/>
          </a:xfrm>
          <a:prstGeom prst="rect">
            <a:avLst/>
          </a:prstGeom>
        </p:spPr>
      </p:pic>
      <p:pic>
        <p:nvPicPr>
          <p:cNvPr id="10242" name="Picture 2" descr="Hillandale Golf Course">
            <a:extLst>
              <a:ext uri="{FF2B5EF4-FFF2-40B4-BE49-F238E27FC236}">
                <a16:creationId xmlns:a16="http://schemas.microsoft.com/office/drawing/2014/main" id="{7394E891-0307-8B3C-5850-BA402E1E0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912" y="152400"/>
            <a:ext cx="28479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82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723" y="639763"/>
            <a:ext cx="2998270" cy="5492750"/>
          </a:xfrm>
        </p:spPr>
        <p:txBody>
          <a:bodyPr>
            <a:normAutofit/>
          </a:bodyPr>
          <a:lstStyle/>
          <a:p>
            <a:r>
              <a:rPr lang="en-US">
                <a:solidFill>
                  <a:srgbClr val="FFFFFF"/>
                </a:solidFill>
              </a:rPr>
              <a:t>Agency CME Coordinator</a:t>
            </a:r>
          </a:p>
        </p:txBody>
      </p:sp>
      <p:graphicFrame>
        <p:nvGraphicFramePr>
          <p:cNvPr id="5" name="Content Placeholder 2">
            <a:extLst>
              <a:ext uri="{FF2B5EF4-FFF2-40B4-BE49-F238E27FC236}">
                <a16:creationId xmlns:a16="http://schemas.microsoft.com/office/drawing/2014/main" id="{573748DA-CF4C-7606-A6BF-1F4D3C418F36}"/>
              </a:ext>
            </a:extLst>
          </p:cNvPr>
          <p:cNvGraphicFramePr>
            <a:graphicFrameLocks noGrp="1"/>
          </p:cNvGraphicFramePr>
          <p:nvPr>
            <p:ph idx="1"/>
            <p:extLst>
              <p:ext uri="{D42A27DB-BD31-4B8C-83A1-F6EECF244321}">
                <p14:modId xmlns:p14="http://schemas.microsoft.com/office/powerpoint/2010/main" val="1239304879"/>
              </p:ext>
            </p:extLst>
          </p:nvPr>
        </p:nvGraphicFramePr>
        <p:xfrm>
          <a:off x="3527993" y="228600"/>
          <a:ext cx="5387407" cy="632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4324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2343" y="499533"/>
            <a:ext cx="4922045" cy="1658198"/>
          </a:xfrm>
        </p:spPr>
        <p:txBody>
          <a:bodyPr>
            <a:normAutofit/>
          </a:bodyPr>
          <a:lstStyle/>
          <a:p>
            <a:pPr marL="64008" indent="0" algn="ctr">
              <a:buNone/>
            </a:pPr>
            <a:r>
              <a:rPr lang="en-US" dirty="0">
                <a:solidFill>
                  <a:srgbClr val="513741"/>
                </a:solidFill>
              </a:rPr>
              <a:t>Some suggestions…</a:t>
            </a:r>
          </a:p>
        </p:txBody>
      </p:sp>
      <p:pic>
        <p:nvPicPr>
          <p:cNvPr id="5" name="Picture 4" descr="Hands holding each other's wrists and interlinked to form a circle">
            <a:extLst>
              <a:ext uri="{FF2B5EF4-FFF2-40B4-BE49-F238E27FC236}">
                <a16:creationId xmlns:a16="http://schemas.microsoft.com/office/drawing/2014/main" id="{7249A5D5-DE72-6CD4-3444-8115FC707EBB}"/>
              </a:ext>
            </a:extLst>
          </p:cNvPr>
          <p:cNvPicPr>
            <a:picLocks noChangeAspect="1"/>
          </p:cNvPicPr>
          <p:nvPr/>
        </p:nvPicPr>
        <p:blipFill rotWithShape="1">
          <a:blip r:embed="rId2"/>
          <a:srcRect l="36949" r="33314" b="-2"/>
          <a:stretch/>
        </p:blipFill>
        <p:spPr>
          <a:xfrm>
            <a:off x="20" y="-6418"/>
            <a:ext cx="3058077" cy="6864418"/>
          </a:xfrm>
          <a:prstGeom prst="rect">
            <a:avLst/>
          </a:prstGeom>
        </p:spPr>
      </p:pic>
      <p:sp>
        <p:nvSpPr>
          <p:cNvPr id="3" name="Content Placeholder 2"/>
          <p:cNvSpPr>
            <a:spLocks noGrp="1"/>
          </p:cNvSpPr>
          <p:nvPr>
            <p:ph idx="1"/>
          </p:nvPr>
        </p:nvSpPr>
        <p:spPr>
          <a:xfrm>
            <a:off x="3200400" y="2011680"/>
            <a:ext cx="5791200" cy="4541520"/>
          </a:xfrm>
        </p:spPr>
        <p:txBody>
          <a:bodyPr>
            <a:normAutofit/>
          </a:bodyPr>
          <a:lstStyle/>
          <a:p>
            <a:pPr>
              <a:buFont typeface="Arial" panose="020B0604020202020204" pitchFamily="34" charset="0"/>
              <a:buChar char="•"/>
            </a:pPr>
            <a:r>
              <a:rPr lang="en-US" sz="2500" dirty="0"/>
              <a:t>Require members to hand in all completed CME sheets to the CME Coordinator within 30 days. </a:t>
            </a:r>
          </a:p>
          <a:p>
            <a:pPr>
              <a:buFont typeface="Arial" panose="020B0604020202020204" pitchFamily="34" charset="0"/>
              <a:buChar char="•"/>
            </a:pPr>
            <a:r>
              <a:rPr lang="en-US" sz="2500" dirty="0"/>
              <a:t>Require members to meet with the CME Coordinator </a:t>
            </a:r>
            <a:r>
              <a:rPr lang="en-US" sz="2500" b="1" dirty="0">
                <a:solidFill>
                  <a:schemeClr val="accent1"/>
                </a:solidFill>
              </a:rPr>
              <a:t>no less then 6 months </a:t>
            </a:r>
            <a:r>
              <a:rPr lang="en-US" sz="2500" dirty="0"/>
              <a:t>before their expiration or the agency will not submit CME.</a:t>
            </a:r>
          </a:p>
          <a:p>
            <a:pPr>
              <a:buFont typeface="Arial" panose="020B0604020202020204" pitchFamily="34" charset="0"/>
              <a:buChar char="•"/>
            </a:pPr>
            <a:r>
              <a:rPr lang="en-US" sz="2500" dirty="0"/>
              <a:t>Have members sign that they will follow the Agency’s requirements to participate in the Agency CME Program or the Agency will require the provider to take a traditional refresher.</a:t>
            </a:r>
          </a:p>
          <a:p>
            <a:endParaRPr lang="en-US" sz="2500" dirty="0"/>
          </a:p>
        </p:txBody>
      </p:sp>
    </p:spTree>
    <p:extLst>
      <p:ext uri="{BB962C8B-B14F-4D97-AF65-F5344CB8AC3E}">
        <p14:creationId xmlns:p14="http://schemas.microsoft.com/office/powerpoint/2010/main" val="2815788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1" name="Rectangle 3080">
            <a:extLst>
              <a:ext uri="{FF2B5EF4-FFF2-40B4-BE49-F238E27FC236}">
                <a16:creationId xmlns:a16="http://schemas.microsoft.com/office/drawing/2014/main" id="{D4995BF0-8E87-4ECF-904C-D047955C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rgbClr val="76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385066"/>
            <a:ext cx="8192729" cy="1317643"/>
          </a:xfrm>
        </p:spPr>
        <p:txBody>
          <a:bodyPr vert="horz" lIns="91440" tIns="45720" rIns="91440" bIns="45720" rtlCol="0" anchor="b">
            <a:normAutofit/>
          </a:bodyPr>
          <a:lstStyle/>
          <a:p>
            <a:pPr>
              <a:lnSpc>
                <a:spcPct val="80000"/>
              </a:lnSpc>
            </a:pPr>
            <a:r>
              <a:rPr lang="en-US" sz="6300" kern="1200" spc="-120" baseline="0" dirty="0">
                <a:solidFill>
                  <a:srgbClr val="FFFFFF"/>
                </a:solidFill>
                <a:latin typeface="+mj-lt"/>
                <a:ea typeface="+mj-ea"/>
                <a:cs typeface="+mj-cs"/>
              </a:rPr>
              <a:t>Questions or Comments?</a:t>
            </a:r>
          </a:p>
        </p:txBody>
      </p:sp>
      <p:pic>
        <p:nvPicPr>
          <p:cNvPr id="3074" name="Picture 2" descr="C:\Users\wmasterton\AppData\Local\Microsoft\Windows\Temporary Internet Files\Content.IE5\E2LBPPLW\DiscussionForum[1].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155" b="25624"/>
          <a:stretch/>
        </p:blipFill>
        <p:spPr bwMode="auto">
          <a:xfrm>
            <a:off x="20" y="10"/>
            <a:ext cx="9143980" cy="424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86638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Rectangle 1037">
            <a:extLst>
              <a:ext uri="{FF2B5EF4-FFF2-40B4-BE49-F238E27FC236}">
                <a16:creationId xmlns:a16="http://schemas.microsoft.com/office/drawing/2014/main" id="{C6EDEBB9-8437-4875-ABEA-0AEDE2C90D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15" y="0"/>
            <a:ext cx="9151715" cy="6858000"/>
          </a:xfrm>
          <a:prstGeom prst="rect">
            <a:avLst/>
          </a:prstGeom>
          <a:solidFill>
            <a:srgbClr val="5248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49778" y="770467"/>
            <a:ext cx="2805203" cy="3352800"/>
          </a:xfrm>
        </p:spPr>
        <p:txBody>
          <a:bodyPr>
            <a:normAutofit/>
          </a:bodyPr>
          <a:lstStyle/>
          <a:p>
            <a:pPr algn="ctr"/>
            <a:r>
              <a:rPr lang="en-US" sz="4700" b="1" dirty="0">
                <a:ln w="6350">
                  <a:noFill/>
                </a:ln>
              </a:rPr>
              <a:t>THANK</a:t>
            </a:r>
            <a:br>
              <a:rPr lang="en-US" sz="4700" b="1" dirty="0">
                <a:ln w="6350">
                  <a:noFill/>
                </a:ln>
              </a:rPr>
            </a:br>
            <a:r>
              <a:rPr lang="en-US" sz="4700" b="1" dirty="0">
                <a:ln w="6350">
                  <a:noFill/>
                </a:ln>
              </a:rPr>
              <a:t>YOU!</a:t>
            </a:r>
          </a:p>
        </p:txBody>
      </p:sp>
      <p:pic>
        <p:nvPicPr>
          <p:cNvPr id="3" name="Picture 2">
            <a:extLst>
              <a:ext uri="{FF2B5EF4-FFF2-40B4-BE49-F238E27FC236}">
                <a16:creationId xmlns:a16="http://schemas.microsoft.com/office/drawing/2014/main" id="{572B87BA-2DA3-4BB7-D2BE-23D81D432725}"/>
              </a:ext>
            </a:extLst>
          </p:cNvPr>
          <p:cNvPicPr>
            <a:picLocks noChangeAspect="1"/>
          </p:cNvPicPr>
          <p:nvPr/>
        </p:nvPicPr>
        <p:blipFill>
          <a:blip r:embed="rId2"/>
          <a:stretch>
            <a:fillRect/>
          </a:stretch>
        </p:blipFill>
        <p:spPr>
          <a:xfrm>
            <a:off x="2769" y="0"/>
            <a:ext cx="5347048" cy="6858000"/>
          </a:xfrm>
          <a:prstGeom prst="rect">
            <a:avLst/>
          </a:prstGeom>
        </p:spPr>
      </p:pic>
    </p:spTree>
    <p:extLst>
      <p:ext uri="{BB962C8B-B14F-4D97-AF65-F5344CB8AC3E}">
        <p14:creationId xmlns:p14="http://schemas.microsoft.com/office/powerpoint/2010/main" val="26209584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918" y="499533"/>
            <a:ext cx="8079581" cy="1658198"/>
          </a:xfrm>
        </p:spPr>
        <p:txBody>
          <a:bodyPr>
            <a:normAutofit/>
          </a:bodyPr>
          <a:lstStyle/>
          <a:p>
            <a:pPr algn="ctr"/>
            <a:r>
              <a:rPr lang="en-US" b="1" dirty="0"/>
              <a:t>Responsibilities of the CME Coordinator include…</a:t>
            </a:r>
          </a:p>
        </p:txBody>
      </p:sp>
      <p:graphicFrame>
        <p:nvGraphicFramePr>
          <p:cNvPr id="5" name="Content Placeholder 2">
            <a:extLst>
              <a:ext uri="{FF2B5EF4-FFF2-40B4-BE49-F238E27FC236}">
                <a16:creationId xmlns:a16="http://schemas.microsoft.com/office/drawing/2014/main" id="{39A1BE76-4081-7145-AE3A-7265EE67A429}"/>
              </a:ext>
            </a:extLst>
          </p:cNvPr>
          <p:cNvGraphicFramePr>
            <a:graphicFrameLocks noGrp="1"/>
          </p:cNvGraphicFramePr>
          <p:nvPr>
            <p:ph idx="1"/>
            <p:extLst>
              <p:ext uri="{D42A27DB-BD31-4B8C-83A1-F6EECF244321}">
                <p14:modId xmlns:p14="http://schemas.microsoft.com/office/powerpoint/2010/main" val="868514889"/>
              </p:ext>
            </p:extLst>
          </p:nvPr>
        </p:nvGraphicFramePr>
        <p:xfrm>
          <a:off x="228600" y="2057400"/>
          <a:ext cx="8686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4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000" y="533400"/>
            <a:ext cx="3352800" cy="1200573"/>
          </a:xfrm>
        </p:spPr>
        <p:txBody>
          <a:bodyPr anchor="b">
            <a:normAutofit/>
          </a:bodyPr>
          <a:lstStyle/>
          <a:p>
            <a:r>
              <a:rPr lang="en-US" sz="3200" b="1" dirty="0">
                <a:ln w="6350">
                  <a:noFill/>
                </a:ln>
                <a:solidFill>
                  <a:schemeClr val="tx1"/>
                </a:solidFill>
              </a:rPr>
              <a:t>How to Register for CME recertification</a:t>
            </a:r>
            <a:endParaRPr lang="en-US" sz="3200" dirty="0">
              <a:solidFill>
                <a:schemeClr val="tx1"/>
              </a:solidFill>
            </a:endParaRPr>
          </a:p>
        </p:txBody>
      </p:sp>
      <p:sp>
        <p:nvSpPr>
          <p:cNvPr id="3" name="Content Placeholder 2"/>
          <p:cNvSpPr>
            <a:spLocks noGrp="1"/>
          </p:cNvSpPr>
          <p:nvPr>
            <p:ph idx="1"/>
          </p:nvPr>
        </p:nvSpPr>
        <p:spPr>
          <a:xfrm>
            <a:off x="5666993" y="2419773"/>
            <a:ext cx="3400807" cy="3358092"/>
          </a:xfrm>
        </p:spPr>
        <p:txBody>
          <a:bodyPr>
            <a:normAutofit lnSpcReduction="10000"/>
          </a:bodyPr>
          <a:lstStyle/>
          <a:p>
            <a:pPr lvl="0">
              <a:buClr>
                <a:srgbClr val="FF388C"/>
              </a:buClr>
            </a:pPr>
            <a:r>
              <a:rPr lang="en-US" sz="2300" dirty="0">
                <a:solidFill>
                  <a:srgbClr val="FFFFFF"/>
                </a:solidFill>
              </a:rPr>
              <a:t>The registration form is the first page of the tracking form.</a:t>
            </a:r>
          </a:p>
          <a:p>
            <a:pPr lvl="0">
              <a:buClr>
                <a:srgbClr val="FF388C"/>
              </a:buClr>
            </a:pPr>
            <a:r>
              <a:rPr lang="en-US" sz="2300" dirty="0">
                <a:solidFill>
                  <a:srgbClr val="FFFFFF"/>
                </a:solidFill>
              </a:rPr>
              <a:t>When you register for the first time, please fill out the first page, make a copy for your files, and send a copy to </a:t>
            </a:r>
            <a:r>
              <a:rPr lang="en-US" sz="2300" dirty="0">
                <a:solidFill>
                  <a:srgbClr val="FFFFFF"/>
                </a:solidFill>
                <a:hlinkClick r:id="rId2"/>
              </a:rPr>
              <a:t>Raegin </a:t>
            </a:r>
            <a:r>
              <a:rPr lang="en-US" sz="2300" dirty="0" err="1">
                <a:solidFill>
                  <a:srgbClr val="FFFFFF"/>
                </a:solidFill>
                <a:hlinkClick r:id="rId2"/>
              </a:rPr>
              <a:t>Kellermann</a:t>
            </a:r>
            <a:r>
              <a:rPr lang="en-US" sz="2300" dirty="0">
                <a:solidFill>
                  <a:srgbClr val="FFFFFF"/>
                </a:solidFill>
              </a:rPr>
              <a:t> so we can generate a file.  </a:t>
            </a:r>
          </a:p>
          <a:p>
            <a:pPr marL="64008" lvl="0" indent="0">
              <a:buClr>
                <a:srgbClr val="FF388C"/>
              </a:buClr>
              <a:buNone/>
            </a:pPr>
            <a:r>
              <a:rPr lang="en-US" sz="1500" b="1" dirty="0">
                <a:solidFill>
                  <a:srgbClr val="FFFFFF"/>
                </a:solidFill>
              </a:rPr>
              <a:t>        </a:t>
            </a:r>
          </a:p>
          <a:p>
            <a:endParaRPr lang="en-US" sz="1500" dirty="0">
              <a:solidFill>
                <a:srgbClr val="FFFFFF"/>
              </a:solidFill>
            </a:endParaRPr>
          </a:p>
        </p:txBody>
      </p:sp>
      <p:pic>
        <p:nvPicPr>
          <p:cNvPr id="5" name="Picture 4" descr="Pen placed on top of a signature line">
            <a:extLst>
              <a:ext uri="{FF2B5EF4-FFF2-40B4-BE49-F238E27FC236}">
                <a16:creationId xmlns:a16="http://schemas.microsoft.com/office/drawing/2014/main" id="{11F40CD1-A5B7-303B-E1C8-7583EB081AF5}"/>
              </a:ext>
            </a:extLst>
          </p:cNvPr>
          <p:cNvPicPr>
            <a:picLocks noChangeAspect="1"/>
          </p:cNvPicPr>
          <p:nvPr/>
        </p:nvPicPr>
        <p:blipFill rotWithShape="1">
          <a:blip r:embed="rId3"/>
          <a:srcRect l="44843" r="-1" b="-1"/>
          <a:stretch/>
        </p:blipFill>
        <p:spPr>
          <a:xfrm>
            <a:off x="20" y="10"/>
            <a:ext cx="5666973" cy="6857990"/>
          </a:xfrm>
          <a:prstGeom prst="rect">
            <a:avLst/>
          </a:prstGeom>
        </p:spPr>
      </p:pic>
    </p:spTree>
    <p:extLst>
      <p:ext uri="{BB962C8B-B14F-4D97-AF65-F5344CB8AC3E}">
        <p14:creationId xmlns:p14="http://schemas.microsoft.com/office/powerpoint/2010/main" val="32189375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457200"/>
            <a:ext cx="8915400" cy="980726"/>
          </a:xfrm>
        </p:spPr>
        <p:txBody>
          <a:bodyPr>
            <a:normAutofit/>
          </a:bodyPr>
          <a:lstStyle/>
          <a:p>
            <a:pPr algn="ctr"/>
            <a:r>
              <a:rPr lang="en-US" b="1" dirty="0">
                <a:solidFill>
                  <a:schemeClr val="accent4"/>
                </a:solidFill>
              </a:rPr>
              <a:t>Register for CME Recertification</a:t>
            </a:r>
            <a:endParaRPr lang="en-US" b="1" dirty="0">
              <a:solidFill>
                <a:schemeClr val="accent4"/>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66700" y="1447800"/>
            <a:ext cx="8610600" cy="1371600"/>
          </a:xfrm>
        </p:spPr>
        <p:txBody>
          <a:bodyPr>
            <a:normAutofit/>
          </a:bodyPr>
          <a:lstStyle/>
          <a:p>
            <a:pPr marL="64008" indent="0" algn="ctr">
              <a:buNone/>
            </a:pPr>
            <a:endParaRPr lang="en-US" dirty="0"/>
          </a:p>
          <a:p>
            <a:pPr marL="64008" indent="0" algn="ctr">
              <a:buNone/>
            </a:pPr>
            <a:endParaRPr lang="en-US" dirty="0"/>
          </a:p>
          <a:p>
            <a:pPr marL="64008" indent="0" algn="ctr">
              <a:buNone/>
            </a:pPr>
            <a:endParaRPr lang="en-US" dirty="0"/>
          </a:p>
          <a:p>
            <a:pPr algn="ctr"/>
            <a:endParaRPr lang="en-US" dirty="0"/>
          </a:p>
          <a:p>
            <a:pPr algn="ctr"/>
            <a:endParaRPr lang="en-US" dirty="0"/>
          </a:p>
          <a:p>
            <a:pPr algn="ct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233139646"/>
              </p:ext>
            </p:extLst>
          </p:nvPr>
        </p:nvGraphicFramePr>
        <p:xfrm>
          <a:off x="2423012" y="1219200"/>
          <a:ext cx="4297977" cy="5562600"/>
        </p:xfrm>
        <a:graphic>
          <a:graphicData uri="http://schemas.openxmlformats.org/presentationml/2006/ole">
            <mc:AlternateContent xmlns:mc="http://schemas.openxmlformats.org/markup-compatibility/2006">
              <mc:Choice xmlns:v="urn:schemas-microsoft-com:vml" Requires="v">
                <p:oleObj name="Acrobat Document" r:id="rId2" imgW="5829300" imgH="7543800" progId="AcroExch.Document.DC">
                  <p:embed/>
                </p:oleObj>
              </mc:Choice>
              <mc:Fallback>
                <p:oleObj name="Acrobat Document" r:id="rId2" imgW="5829300" imgH="7543800" progId="AcroExch.Document.DC">
                  <p:embed/>
                  <p:pic>
                    <p:nvPicPr>
                      <p:cNvPr id="2" name="Object 1"/>
                      <p:cNvPicPr/>
                      <p:nvPr/>
                    </p:nvPicPr>
                    <p:blipFill>
                      <a:blip r:embed="rId3"/>
                      <a:stretch>
                        <a:fillRect/>
                      </a:stretch>
                    </p:blipFill>
                    <p:spPr>
                      <a:xfrm>
                        <a:off x="2423012" y="1219200"/>
                        <a:ext cx="4297977" cy="5562600"/>
                      </a:xfrm>
                      <a:prstGeom prst="rect">
                        <a:avLst/>
                      </a:prstGeom>
                      <a:noFill/>
                      <a:ln>
                        <a:noFill/>
                      </a:ln>
                    </p:spPr>
                  </p:pic>
                </p:oleObj>
              </mc:Fallback>
            </mc:AlternateContent>
          </a:graphicData>
        </a:graphic>
      </p:graphicFrame>
      <p:sp>
        <p:nvSpPr>
          <p:cNvPr id="3" name="Left Arrow 2"/>
          <p:cNvSpPr/>
          <p:nvPr/>
        </p:nvSpPr>
        <p:spPr>
          <a:xfrm>
            <a:off x="6362700" y="2819400"/>
            <a:ext cx="2705100" cy="762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6" name="TextBox 5"/>
          <p:cNvSpPr txBox="1"/>
          <p:nvPr/>
        </p:nvSpPr>
        <p:spPr>
          <a:xfrm>
            <a:off x="6477000" y="3028890"/>
            <a:ext cx="2667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entury Gothic"/>
              </a:rPr>
              <a:t>p</a:t>
            </a:r>
            <a:r>
              <a:rPr kumimoji="0" lang="en-US" b="1" i="0" u="none" strike="noStrike" kern="1200" cap="none" spc="0" normalizeH="0" baseline="0" noProof="0" dirty="0" err="1">
                <a:ln>
                  <a:noFill/>
                </a:ln>
                <a:solidFill>
                  <a:prstClr val="white"/>
                </a:solidFill>
                <a:effectLst/>
                <a:uLnTx/>
                <a:uFillTx/>
                <a:latin typeface="Century Gothic"/>
                <a:ea typeface="+mn-ea"/>
                <a:cs typeface="+mn-cs"/>
              </a:rPr>
              <a:t>rovider</a:t>
            </a:r>
            <a:r>
              <a:rPr kumimoji="0" lang="en-US" b="1" i="0" u="none" strike="noStrike" kern="1200" cap="none" spc="0" normalizeH="0" baseline="0" noProof="0" dirty="0">
                <a:ln>
                  <a:noFill/>
                </a:ln>
                <a:solidFill>
                  <a:prstClr val="white"/>
                </a:solidFill>
                <a:effectLst/>
                <a:uLnTx/>
                <a:uFillTx/>
                <a:latin typeface="Century Gothic"/>
                <a:ea typeface="+mn-ea"/>
                <a:cs typeface="+mn-cs"/>
              </a:rPr>
              <a:t> initial here</a:t>
            </a:r>
          </a:p>
        </p:txBody>
      </p:sp>
      <p:sp>
        <p:nvSpPr>
          <p:cNvPr id="13" name="Right Arrow 12"/>
          <p:cNvSpPr/>
          <p:nvPr/>
        </p:nvSpPr>
        <p:spPr>
          <a:xfrm>
            <a:off x="76200" y="5715000"/>
            <a:ext cx="2860954" cy="685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33350" y="5857845"/>
            <a:ext cx="2746654" cy="400110"/>
          </a:xfrm>
          <a:prstGeom prst="rect">
            <a:avLst/>
          </a:prstGeom>
          <a:noFill/>
        </p:spPr>
        <p:txBody>
          <a:bodyPr wrap="square" rtlCol="0">
            <a:spAutoFit/>
          </a:bodyPr>
          <a:lstStyle/>
          <a:p>
            <a:pPr algn="ctr"/>
            <a:r>
              <a:rPr lang="en-US" sz="2000" b="1" dirty="0">
                <a:solidFill>
                  <a:schemeClr val="bg1"/>
                </a:solidFill>
              </a:rPr>
              <a:t>coordinator sign here</a:t>
            </a:r>
          </a:p>
        </p:txBody>
      </p:sp>
      <p:sp>
        <p:nvSpPr>
          <p:cNvPr id="15" name="TextBox 14"/>
          <p:cNvSpPr txBox="1"/>
          <p:nvPr/>
        </p:nvSpPr>
        <p:spPr>
          <a:xfrm>
            <a:off x="3124200" y="5181600"/>
            <a:ext cx="2933700" cy="381000"/>
          </a:xfrm>
          <a:prstGeom prst="rect">
            <a:avLst/>
          </a:prstGeom>
          <a:noFill/>
          <a:ln w="38100">
            <a:solidFill>
              <a:srgbClr val="FF0000"/>
            </a:solidFill>
          </a:ln>
        </p:spPr>
        <p:txBody>
          <a:bodyPr wrap="square" rtlCol="0">
            <a:spAutoFit/>
          </a:bodyPr>
          <a:lstStyle/>
          <a:p>
            <a:pPr algn="ctr"/>
            <a:r>
              <a:rPr lang="en-US" b="1" dirty="0">
                <a:solidFill>
                  <a:srgbClr val="FF0000"/>
                </a:solidFill>
              </a:rPr>
              <a:t>Leave this blank</a:t>
            </a:r>
          </a:p>
        </p:txBody>
      </p:sp>
      <p:sp>
        <p:nvSpPr>
          <p:cNvPr id="11" name="Left Arrow 2">
            <a:extLst>
              <a:ext uri="{FF2B5EF4-FFF2-40B4-BE49-F238E27FC236}">
                <a16:creationId xmlns:a16="http://schemas.microsoft.com/office/drawing/2014/main" id="{6FC7A45A-1C79-69EC-339C-793797770246}"/>
              </a:ext>
            </a:extLst>
          </p:cNvPr>
          <p:cNvSpPr/>
          <p:nvPr/>
        </p:nvSpPr>
        <p:spPr>
          <a:xfrm>
            <a:off x="6333001" y="3819874"/>
            <a:ext cx="2705100" cy="762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prstClr val="white"/>
                </a:solidFill>
                <a:latin typeface="Century Gothic"/>
              </a:rPr>
              <a:t>p</a:t>
            </a:r>
            <a:r>
              <a:rPr kumimoji="0" lang="en-US" sz="1800" b="1" i="0" u="none" strike="noStrike" kern="1200" cap="none" spc="0" normalizeH="0" baseline="0" noProof="0" dirty="0" err="1">
                <a:ln>
                  <a:noFill/>
                </a:ln>
                <a:solidFill>
                  <a:prstClr val="white"/>
                </a:solidFill>
                <a:effectLst/>
                <a:uLnTx/>
                <a:uFillTx/>
                <a:latin typeface="Century Gothic"/>
                <a:ea typeface="+mn-ea"/>
                <a:cs typeface="+mn-cs"/>
              </a:rPr>
              <a:t>rovider</a:t>
            </a:r>
            <a:r>
              <a:rPr kumimoji="0" lang="en-US" sz="1800" b="1" i="0" u="none" strike="noStrike" kern="1200" cap="none" spc="0" normalizeH="0" baseline="0" noProof="0" dirty="0">
                <a:ln>
                  <a:noFill/>
                </a:ln>
                <a:solidFill>
                  <a:prstClr val="white"/>
                </a:solidFill>
                <a:effectLst/>
                <a:uLnTx/>
                <a:uFillTx/>
                <a:latin typeface="Century Gothic"/>
                <a:ea typeface="+mn-ea"/>
                <a:cs typeface="+mn-cs"/>
              </a:rPr>
              <a:t> sign here</a:t>
            </a:r>
          </a:p>
        </p:txBody>
      </p:sp>
      <p:sp>
        <p:nvSpPr>
          <p:cNvPr id="16" name="Left Arrow 2">
            <a:extLst>
              <a:ext uri="{FF2B5EF4-FFF2-40B4-BE49-F238E27FC236}">
                <a16:creationId xmlns:a16="http://schemas.microsoft.com/office/drawing/2014/main" id="{BAF53BB0-35B6-D29E-F946-B464C2869F1F}"/>
              </a:ext>
            </a:extLst>
          </p:cNvPr>
          <p:cNvSpPr/>
          <p:nvPr/>
        </p:nvSpPr>
        <p:spPr>
          <a:xfrm>
            <a:off x="6362700" y="4522226"/>
            <a:ext cx="2705100" cy="7620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solidFill>
                  <a:prstClr val="white"/>
                </a:solidFill>
                <a:latin typeface="Century Gothic"/>
              </a:rPr>
              <a:t>p</a:t>
            </a:r>
            <a:r>
              <a:rPr kumimoji="0" lang="en-US" sz="1800" b="1" i="0" u="none" strike="noStrike" kern="1200" cap="none" spc="0" normalizeH="0" baseline="0" noProof="0" dirty="0" err="1">
                <a:ln>
                  <a:noFill/>
                </a:ln>
                <a:solidFill>
                  <a:prstClr val="white"/>
                </a:solidFill>
                <a:effectLst/>
                <a:uLnTx/>
                <a:uFillTx/>
                <a:latin typeface="Century Gothic"/>
                <a:ea typeface="+mn-ea"/>
                <a:cs typeface="+mn-cs"/>
              </a:rPr>
              <a:t>rovider</a:t>
            </a:r>
            <a:r>
              <a:rPr kumimoji="0" lang="en-US" sz="1800" b="1" i="0" u="none" strike="noStrike" kern="1200" cap="none" spc="0" normalizeH="0" baseline="0" noProof="0" dirty="0">
                <a:ln>
                  <a:noFill/>
                </a:ln>
                <a:solidFill>
                  <a:prstClr val="white"/>
                </a:solidFill>
                <a:effectLst/>
                <a:uLnTx/>
                <a:uFillTx/>
                <a:latin typeface="Century Gothic"/>
                <a:ea typeface="+mn-ea"/>
                <a:cs typeface="+mn-cs"/>
              </a:rPr>
              <a:t> sign here</a:t>
            </a:r>
          </a:p>
        </p:txBody>
      </p:sp>
      <p:sp>
        <p:nvSpPr>
          <p:cNvPr id="8" name="TextBox 7">
            <a:extLst>
              <a:ext uri="{FF2B5EF4-FFF2-40B4-BE49-F238E27FC236}">
                <a16:creationId xmlns:a16="http://schemas.microsoft.com/office/drawing/2014/main" id="{98843B57-85FF-4531-A246-76B811F56D74}"/>
              </a:ext>
            </a:extLst>
          </p:cNvPr>
          <p:cNvSpPr txBox="1"/>
          <p:nvPr/>
        </p:nvSpPr>
        <p:spPr>
          <a:xfrm>
            <a:off x="6720989" y="5486400"/>
            <a:ext cx="2423011" cy="646331"/>
          </a:xfrm>
          <a:prstGeom prst="rect">
            <a:avLst/>
          </a:prstGeom>
          <a:noFill/>
        </p:spPr>
        <p:txBody>
          <a:bodyPr wrap="square" rtlCol="0">
            <a:spAutoFit/>
          </a:bodyPr>
          <a:lstStyle/>
          <a:p>
            <a:r>
              <a:rPr lang="en-US" dirty="0"/>
              <a:t>Email completed forms to </a:t>
            </a:r>
            <a:r>
              <a:rPr lang="en-US" dirty="0">
                <a:hlinkClick r:id="rId4"/>
              </a:rPr>
              <a:t>Raegin </a:t>
            </a:r>
            <a:r>
              <a:rPr lang="en-US" dirty="0" err="1">
                <a:hlinkClick r:id="rId4"/>
              </a:rPr>
              <a:t>Kellermann</a:t>
            </a:r>
            <a:endParaRPr lang="en-US" dirty="0"/>
          </a:p>
        </p:txBody>
      </p:sp>
    </p:spTree>
    <p:extLst>
      <p:ext uri="{BB962C8B-B14F-4D97-AF65-F5344CB8AC3E}">
        <p14:creationId xmlns:p14="http://schemas.microsoft.com/office/powerpoint/2010/main" val="9284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723" y="639763"/>
            <a:ext cx="2998270" cy="5492750"/>
          </a:xfrm>
        </p:spPr>
        <p:txBody>
          <a:bodyPr>
            <a:normAutofit/>
          </a:bodyPr>
          <a:lstStyle/>
          <a:p>
            <a:pPr algn="ctr"/>
            <a:r>
              <a:rPr lang="en-US" sz="5200" b="1" dirty="0">
                <a:solidFill>
                  <a:srgbClr val="FFFFFF"/>
                </a:solidFill>
              </a:rPr>
              <a:t>Types of CME</a:t>
            </a:r>
          </a:p>
        </p:txBody>
      </p:sp>
      <p:graphicFrame>
        <p:nvGraphicFramePr>
          <p:cNvPr id="5" name="Content Placeholder 2">
            <a:extLst>
              <a:ext uri="{FF2B5EF4-FFF2-40B4-BE49-F238E27FC236}">
                <a16:creationId xmlns:a16="http://schemas.microsoft.com/office/drawing/2014/main" id="{F485E93F-CEA6-187E-DDD4-27FBA224B5D4}"/>
              </a:ext>
            </a:extLst>
          </p:cNvPr>
          <p:cNvGraphicFramePr>
            <a:graphicFrameLocks noGrp="1"/>
          </p:cNvGraphicFramePr>
          <p:nvPr>
            <p:ph idx="1"/>
            <p:extLst>
              <p:ext uri="{D42A27DB-BD31-4B8C-83A1-F6EECF244321}">
                <p14:modId xmlns:p14="http://schemas.microsoft.com/office/powerpoint/2010/main" val="684688106"/>
              </p:ext>
            </p:extLst>
          </p:nvPr>
        </p:nvGraphicFramePr>
        <p:xfrm>
          <a:off x="3966260" y="639763"/>
          <a:ext cx="4691043" cy="549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389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2198" y="4594123"/>
            <a:ext cx="6100301" cy="1818323"/>
          </a:xfrm>
        </p:spPr>
        <p:txBody>
          <a:bodyPr anchor="b">
            <a:normAutofit/>
          </a:bodyPr>
          <a:lstStyle/>
          <a:p>
            <a:pPr algn="r"/>
            <a:r>
              <a:rPr lang="en-US" sz="5200" b="1" dirty="0"/>
              <a:t>Mandatory Non-Core Classes</a:t>
            </a:r>
            <a:endParaRPr lang="en-US" sz="5200" dirty="0"/>
          </a:p>
        </p:txBody>
      </p:sp>
      <p:sp>
        <p:nvSpPr>
          <p:cNvPr id="3" name="Content Placeholder 2"/>
          <p:cNvSpPr>
            <a:spLocks noGrp="1"/>
          </p:cNvSpPr>
          <p:nvPr>
            <p:ph idx="1"/>
          </p:nvPr>
        </p:nvSpPr>
        <p:spPr>
          <a:xfrm>
            <a:off x="723898" y="685689"/>
            <a:ext cx="7277101" cy="3766185"/>
          </a:xfrm>
        </p:spPr>
        <p:txBody>
          <a:bodyPr>
            <a:normAutofit/>
          </a:bodyPr>
          <a:lstStyle/>
          <a:p>
            <a:pPr>
              <a:buClr>
                <a:srgbClr val="FF0000"/>
              </a:buClr>
            </a:pPr>
            <a:r>
              <a:rPr lang="en-US" dirty="0"/>
              <a:t>1 hour- Mental Health of the EMT. </a:t>
            </a:r>
          </a:p>
          <a:p>
            <a:pPr>
              <a:buClr>
                <a:srgbClr val="FF0000"/>
              </a:buClr>
            </a:pPr>
            <a:r>
              <a:rPr lang="en-US" dirty="0"/>
              <a:t>1 hour- Patient Lifting, Moving and Transport </a:t>
            </a:r>
          </a:p>
          <a:p>
            <a:pPr>
              <a:buClr>
                <a:srgbClr val="FF0000"/>
              </a:buClr>
            </a:pPr>
            <a:r>
              <a:rPr lang="en-US" dirty="0"/>
              <a:t>1 hour - Safe Transport of the Pediatric Patient </a:t>
            </a:r>
          </a:p>
          <a:p>
            <a:pPr>
              <a:buClr>
                <a:srgbClr val="FF0000"/>
              </a:buClr>
            </a:pPr>
            <a:r>
              <a:rPr lang="en-US" dirty="0"/>
              <a:t>2 hours- Emergency Vehicle Operations</a:t>
            </a:r>
          </a:p>
          <a:p>
            <a:pPr>
              <a:buClr>
                <a:srgbClr val="FF0000"/>
              </a:buClr>
            </a:pPr>
            <a:endParaRPr lang="en-US" b="1" dirty="0"/>
          </a:p>
          <a:p>
            <a:pPr>
              <a:buClr>
                <a:srgbClr val="FF0000"/>
              </a:buClr>
            </a:pPr>
            <a:r>
              <a:rPr lang="en-US" u="sng" dirty="0">
                <a:effectLst/>
                <a:highlight>
                  <a:srgbClr val="FFFFFF"/>
                </a:highlight>
                <a:latin typeface="Century Gothic" panose="020B0502020202020204" pitchFamily="34" charset="0"/>
                <a:ea typeface="Calibri" panose="020F0502020204030204" pitchFamily="34" charset="0"/>
                <a:cs typeface="Calibri" panose="020F0502020204030204" pitchFamily="34" charset="0"/>
                <a:hlinkClick r:id="rId2"/>
              </a:rPr>
              <a:t>https://collabornation.net/nyems</a:t>
            </a:r>
            <a:endParaRPr lang="en-US"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buClr>
                <a:srgbClr val="FF0000"/>
              </a:buClr>
            </a:pPr>
            <a:endParaRPr lang="en-US" b="1" dirty="0"/>
          </a:p>
          <a:p>
            <a:pPr marL="64008" indent="0">
              <a:buClr>
                <a:srgbClr val="FF0000"/>
              </a:buClr>
              <a:buNone/>
            </a:pPr>
            <a:endParaRPr lang="en-US" b="1" dirty="0"/>
          </a:p>
        </p:txBody>
      </p:sp>
    </p:spTree>
    <p:extLst>
      <p:ext uri="{BB962C8B-B14F-4D97-AF65-F5344CB8AC3E}">
        <p14:creationId xmlns:p14="http://schemas.microsoft.com/office/powerpoint/2010/main" val="250202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6D858C83D9D4E9E5980408F5601A3" ma:contentTypeVersion="12" ma:contentTypeDescription="Create a new document." ma:contentTypeScope="" ma:versionID="1579e6dfe4424813744f6bd873a6f69d">
  <xsd:schema xmlns:xsd="http://www.w3.org/2001/XMLSchema" xmlns:xs="http://www.w3.org/2001/XMLSchema" xmlns:p="http://schemas.microsoft.com/office/2006/metadata/properties" xmlns:ns3="085735cb-9e87-4a0c-b9d2-67595f1033cd" targetNamespace="http://schemas.microsoft.com/office/2006/metadata/properties" ma:root="true" ma:fieldsID="eef157e5c4c82ab84ff6c33213dc8f61" ns3:_="">
    <xsd:import namespace="085735cb-9e87-4a0c-b9d2-67595f1033c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ObjectDetectorVersions" minOccurs="0"/>
                <xsd:element ref="ns3:MediaServiceSearchProperties" minOccurs="0"/>
                <xsd:element ref="ns3:MediaServiceDateTaken"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5735cb-9e87-4a0c-b9d2-67595f1033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85735cb-9e87-4a0c-b9d2-67595f1033cd" xsi:nil="true"/>
  </documentManagement>
</p:properties>
</file>

<file path=customXml/itemProps1.xml><?xml version="1.0" encoding="utf-8"?>
<ds:datastoreItem xmlns:ds="http://schemas.openxmlformats.org/officeDocument/2006/customXml" ds:itemID="{2B3F8899-D1C7-4872-BE18-6C65EAC45C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5735cb-9e87-4a0c-b9d2-67595f1033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FDE575-2B5E-4199-8964-B688F66B0166}">
  <ds:schemaRefs>
    <ds:schemaRef ds:uri="http://schemas.microsoft.com/sharepoint/v3/contenttype/forms"/>
  </ds:schemaRefs>
</ds:datastoreItem>
</file>

<file path=customXml/itemProps3.xml><?xml version="1.0" encoding="utf-8"?>
<ds:datastoreItem xmlns:ds="http://schemas.openxmlformats.org/officeDocument/2006/customXml" ds:itemID="{D5A4DA67-4635-4F67-8231-91B20416DE9E}">
  <ds:schemaRefs>
    <ds:schemaRef ds:uri="http://schemas.microsoft.com/office/2006/documentManagement/types"/>
    <ds:schemaRef ds:uri="http://purl.org/dc/terms/"/>
    <ds:schemaRef ds:uri="http://schemas.openxmlformats.org/package/2006/metadata/core-properties"/>
    <ds:schemaRef ds:uri="http://purl.org/dc/dcmitype/"/>
    <ds:schemaRef ds:uri="085735cb-9e87-4a0c-b9d2-67595f1033cd"/>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Metropolitan</Template>
  <TotalTime>33123</TotalTime>
  <Words>2794</Words>
  <Application>Microsoft Office PowerPoint</Application>
  <PresentationFormat>On-screen Show (4:3)</PresentationFormat>
  <Paragraphs>235</Paragraphs>
  <Slides>42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9" baseType="lpstr">
      <vt:lpstr>Arial</vt:lpstr>
      <vt:lpstr>Calibri</vt:lpstr>
      <vt:lpstr>Calibri Light</vt:lpstr>
      <vt:lpstr>Century Gothic</vt:lpstr>
      <vt:lpstr>Wingdings</vt:lpstr>
      <vt:lpstr>Metropolitan</vt:lpstr>
      <vt:lpstr>Acrobat Document</vt:lpstr>
      <vt:lpstr>NYS Emergency Medical Services CME 4 year Recertification Program Update</vt:lpstr>
      <vt:lpstr>Suffolk County CME Program</vt:lpstr>
      <vt:lpstr>NYS BEMSATS/Suffolk County CME Program</vt:lpstr>
      <vt:lpstr>Agency CME Coordinator</vt:lpstr>
      <vt:lpstr>Responsibilities of the CME Coordinator include…</vt:lpstr>
      <vt:lpstr>How to Register for CME recertification</vt:lpstr>
      <vt:lpstr>Register for CME Recertification</vt:lpstr>
      <vt:lpstr>Types of CME</vt:lpstr>
      <vt:lpstr>Mandatory Non-Core Classes</vt:lpstr>
      <vt:lpstr>Mandatory Non-Core may also be taught in house!</vt:lpstr>
      <vt:lpstr>Obtaining Core CME Hours </vt:lpstr>
      <vt:lpstr>Online Core Content</vt:lpstr>
      <vt:lpstr>Ways of Obtaining Non-Core Hours</vt:lpstr>
      <vt:lpstr>How to document NC hours</vt:lpstr>
      <vt:lpstr>How to document NC hours</vt:lpstr>
      <vt:lpstr>CME Class Cancellations</vt:lpstr>
      <vt:lpstr>Alphabet Courses  (as this changes, we will update the Suffolk REMSCO website)</vt:lpstr>
      <vt:lpstr>CME SKILLS</vt:lpstr>
      <vt:lpstr>Submitting Completed Paperwork</vt:lpstr>
      <vt:lpstr>PowerPoint Presentation</vt:lpstr>
      <vt:lpstr>What to submit to the  CME Coordinator</vt:lpstr>
      <vt:lpstr>What must I bring when I meet with SCEMS?</vt:lpstr>
      <vt:lpstr>Submitting Completed Paperwork</vt:lpstr>
      <vt:lpstr>Timeline</vt:lpstr>
      <vt:lpstr>Maintaining CME Records </vt:lpstr>
      <vt:lpstr> Maintaining CME Records  </vt:lpstr>
      <vt:lpstr>Maintaining CME Records </vt:lpstr>
      <vt:lpstr> Maintaining CME Records  </vt:lpstr>
      <vt:lpstr>Removal from the CME Recertification Program</vt:lpstr>
      <vt:lpstr>Did You Know…?</vt:lpstr>
      <vt:lpstr>Late Paperwork</vt:lpstr>
      <vt:lpstr>PowerPoint Presentation</vt:lpstr>
      <vt:lpstr>PowerPoint Presentation</vt:lpstr>
      <vt:lpstr>What happens after I submit my paperwork to SCEMS?</vt:lpstr>
      <vt:lpstr>FAQ</vt:lpstr>
      <vt:lpstr>PowerPoint Presentation</vt:lpstr>
      <vt:lpstr>FAQ</vt:lpstr>
      <vt:lpstr>Does an NYS CIC have to teach Non-Core classes?</vt:lpstr>
      <vt:lpstr>PowerPoint Presentation</vt:lpstr>
      <vt:lpstr>Some suggestions…</vt:lpstr>
      <vt:lpstr>Questions or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I register for CME recertification?</dc:title>
  <dc:creator>peaches</dc:creator>
  <cp:lastModifiedBy>Wayrich, Dina</cp:lastModifiedBy>
  <cp:revision>249</cp:revision>
  <cp:lastPrinted>2016-11-29T20:07:08Z</cp:lastPrinted>
  <dcterms:created xsi:type="dcterms:W3CDTF">2006-08-16T00:00:00Z</dcterms:created>
  <dcterms:modified xsi:type="dcterms:W3CDTF">2025-03-11T18:56:29Z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2024-08-27T23:02:38Z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777c2bb5-1aa7-4d21-9f85-352ff5c91eec</vt:lpwstr>
  </property>
  <property fmtid="{D5CDD505-2E9C-101B-9397-08002B2CF9AE}" pid="7" name="MSIP_Label_defa4170-0d19-0005-0004-bc88714345d2_ActionId">
    <vt:lpwstr>0d0c7aaf-9fb9-42b3-8047-e3b242ee7249</vt:lpwstr>
  </property>
  <property fmtid="{D5CDD505-2E9C-101B-9397-08002B2CF9AE}" pid="8" name="MSIP_Label_defa4170-0d19-0005-0004-bc88714345d2_ContentBits">
    <vt:lpwstr>0</vt:lpwstr>
  </property>
  <property fmtid="{D5CDD505-2E9C-101B-9397-08002B2CF9AE}" pid="9" name="ContentTypeId">
    <vt:lpwstr>0x0101009B06D858C83D9D4E9E5980408F5601A3</vt:lpwstr>
  </property>
</Properties>
</file>