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261" r:id="rId4"/>
    <p:sldId id="260" r:id="rId5"/>
    <p:sldId id="259" r:id="rId6"/>
    <p:sldId id="267" r:id="rId7"/>
    <p:sldId id="263" r:id="rId8"/>
    <p:sldId id="262"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57" r:id="rId26"/>
    <p:sldId id="282"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640000"/>
    <a:srgbClr val="FFFFDD"/>
    <a:srgbClr val="FFFFD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80341" autoAdjust="0"/>
  </p:normalViewPr>
  <p:slideViewPr>
    <p:cSldViewPr snapToGrid="0">
      <p:cViewPr varScale="1">
        <p:scale>
          <a:sx n="72" d="100"/>
          <a:sy n="72" d="100"/>
        </p:scale>
        <p:origin x="804" y="66"/>
      </p:cViewPr>
      <p:guideLst>
        <p:guide orient="horz" pos="2160"/>
        <p:guide pos="3840"/>
      </p:guideLst>
    </p:cSldViewPr>
  </p:slideViewPr>
  <p:notesTextViewPr>
    <p:cViewPr>
      <p:scale>
        <a:sx n="1" d="1"/>
        <a:sy n="1" d="1"/>
      </p:scale>
      <p:origin x="0" y="0"/>
    </p:cViewPr>
  </p:notesTextViewPr>
  <p:notesViewPr>
    <p:cSldViewPr snapToGrid="0">
      <p:cViewPr varScale="1">
        <p:scale>
          <a:sx n="78" d="100"/>
          <a:sy n="78" d="100"/>
        </p:scale>
        <p:origin x="247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D61092-94B3-4790-9953-04513CD542B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CB87A53-1527-4476-82AC-A48EC9165AFC}">
      <dgm:prSet/>
      <dgm:spPr/>
      <dgm:t>
        <a:bodyPr/>
        <a:lstStyle/>
        <a:p>
          <a:r>
            <a:rPr lang="en-US" dirty="0"/>
            <a:t>This introductory presentation</a:t>
          </a:r>
        </a:p>
      </dgm:t>
    </dgm:pt>
    <dgm:pt modelId="{A99C2939-9A4C-4857-93F0-6D0722655F30}" type="parTrans" cxnId="{C498E59E-3D7A-44AF-8D53-3CFCB0DF1E99}">
      <dgm:prSet/>
      <dgm:spPr/>
      <dgm:t>
        <a:bodyPr/>
        <a:lstStyle/>
        <a:p>
          <a:endParaRPr lang="en-US"/>
        </a:p>
      </dgm:t>
    </dgm:pt>
    <dgm:pt modelId="{EF6B8832-F71D-469F-B450-7FDE45EA8F4C}" type="sibTrans" cxnId="{C498E59E-3D7A-44AF-8D53-3CFCB0DF1E99}">
      <dgm:prSet/>
      <dgm:spPr/>
      <dgm:t>
        <a:bodyPr/>
        <a:lstStyle/>
        <a:p>
          <a:endParaRPr lang="en-US"/>
        </a:p>
      </dgm:t>
    </dgm:pt>
    <dgm:pt modelId="{1B9F302C-B7CF-4FE2-8816-86D72A04C65D}">
      <dgm:prSet/>
      <dgm:spPr/>
      <dgm:t>
        <a:bodyPr/>
        <a:lstStyle/>
        <a:p>
          <a:r>
            <a:rPr lang="en-US" dirty="0"/>
            <a:t>Viewing the skills video at the end of this presentation</a:t>
          </a:r>
        </a:p>
      </dgm:t>
    </dgm:pt>
    <dgm:pt modelId="{6D02EFE0-8FD8-4547-9F75-71BD85FACC80}" type="parTrans" cxnId="{8DC0CA6B-FAF7-4C05-9A0A-7A26FAC99524}">
      <dgm:prSet/>
      <dgm:spPr/>
      <dgm:t>
        <a:bodyPr/>
        <a:lstStyle/>
        <a:p>
          <a:endParaRPr lang="en-US"/>
        </a:p>
      </dgm:t>
    </dgm:pt>
    <dgm:pt modelId="{FB62218A-5859-460F-B404-D38C7D22CB8F}" type="sibTrans" cxnId="{8DC0CA6B-FAF7-4C05-9A0A-7A26FAC99524}">
      <dgm:prSet/>
      <dgm:spPr/>
      <dgm:t>
        <a:bodyPr/>
        <a:lstStyle/>
        <a:p>
          <a:endParaRPr lang="en-US"/>
        </a:p>
      </dgm:t>
    </dgm:pt>
    <dgm:pt modelId="{96AD4FEB-E539-4329-8CFE-577C59FE097A}">
      <dgm:prSet/>
      <dgm:spPr/>
      <dgm:t>
        <a:bodyPr/>
        <a:lstStyle/>
        <a:p>
          <a:r>
            <a:rPr lang="en-US"/>
            <a:t>Attending an in-person hands-on skills training session performed by their agency medical director</a:t>
          </a:r>
        </a:p>
      </dgm:t>
    </dgm:pt>
    <dgm:pt modelId="{48AE06D0-8B55-4FB3-BD45-781869B9F1DA}" type="parTrans" cxnId="{E9379BC0-5710-4523-B4D4-03EE6C956929}">
      <dgm:prSet/>
      <dgm:spPr/>
      <dgm:t>
        <a:bodyPr/>
        <a:lstStyle/>
        <a:p>
          <a:endParaRPr lang="en-US"/>
        </a:p>
      </dgm:t>
    </dgm:pt>
    <dgm:pt modelId="{FEF72FFB-0964-41EA-9AAE-3F299BB10559}" type="sibTrans" cxnId="{E9379BC0-5710-4523-B4D4-03EE6C956929}">
      <dgm:prSet/>
      <dgm:spPr/>
      <dgm:t>
        <a:bodyPr/>
        <a:lstStyle/>
        <a:p>
          <a:endParaRPr lang="en-US"/>
        </a:p>
      </dgm:t>
    </dgm:pt>
    <dgm:pt modelId="{D29EE713-FFE1-4D59-A743-45EC7DEA4313}" type="pres">
      <dgm:prSet presAssocID="{B3D61092-94B3-4790-9953-04513CD542BC}" presName="linear" presStyleCnt="0">
        <dgm:presLayoutVars>
          <dgm:animLvl val="lvl"/>
          <dgm:resizeHandles val="exact"/>
        </dgm:presLayoutVars>
      </dgm:prSet>
      <dgm:spPr/>
      <dgm:t>
        <a:bodyPr/>
        <a:lstStyle/>
        <a:p>
          <a:endParaRPr lang="en-US"/>
        </a:p>
      </dgm:t>
    </dgm:pt>
    <dgm:pt modelId="{ED46DAF6-ED2F-4021-A63F-2D8C8C6DA8BF}" type="pres">
      <dgm:prSet presAssocID="{BCB87A53-1527-4476-82AC-A48EC9165AFC}" presName="parentText" presStyleLbl="node1" presStyleIdx="0" presStyleCnt="3">
        <dgm:presLayoutVars>
          <dgm:chMax val="0"/>
          <dgm:bulletEnabled val="1"/>
        </dgm:presLayoutVars>
      </dgm:prSet>
      <dgm:spPr/>
      <dgm:t>
        <a:bodyPr/>
        <a:lstStyle/>
        <a:p>
          <a:endParaRPr lang="en-US"/>
        </a:p>
      </dgm:t>
    </dgm:pt>
    <dgm:pt modelId="{C17A6E76-D57F-4C94-A5BA-CAF14FDC811D}" type="pres">
      <dgm:prSet presAssocID="{EF6B8832-F71D-469F-B450-7FDE45EA8F4C}" presName="spacer" presStyleCnt="0"/>
      <dgm:spPr/>
    </dgm:pt>
    <dgm:pt modelId="{73139F66-DFAE-437F-A536-809195792833}" type="pres">
      <dgm:prSet presAssocID="{1B9F302C-B7CF-4FE2-8816-86D72A04C65D}" presName="parentText" presStyleLbl="node1" presStyleIdx="1" presStyleCnt="3">
        <dgm:presLayoutVars>
          <dgm:chMax val="0"/>
          <dgm:bulletEnabled val="1"/>
        </dgm:presLayoutVars>
      </dgm:prSet>
      <dgm:spPr/>
      <dgm:t>
        <a:bodyPr/>
        <a:lstStyle/>
        <a:p>
          <a:endParaRPr lang="en-US"/>
        </a:p>
      </dgm:t>
    </dgm:pt>
    <dgm:pt modelId="{960494B4-2D6D-4A4B-846D-28174E4B4333}" type="pres">
      <dgm:prSet presAssocID="{FB62218A-5859-460F-B404-D38C7D22CB8F}" presName="spacer" presStyleCnt="0"/>
      <dgm:spPr/>
    </dgm:pt>
    <dgm:pt modelId="{CE2B9EFF-0826-4E31-A3F9-F10FA50A334B}" type="pres">
      <dgm:prSet presAssocID="{96AD4FEB-E539-4329-8CFE-577C59FE097A}" presName="parentText" presStyleLbl="node1" presStyleIdx="2" presStyleCnt="3">
        <dgm:presLayoutVars>
          <dgm:chMax val="0"/>
          <dgm:bulletEnabled val="1"/>
        </dgm:presLayoutVars>
      </dgm:prSet>
      <dgm:spPr/>
      <dgm:t>
        <a:bodyPr/>
        <a:lstStyle/>
        <a:p>
          <a:endParaRPr lang="en-US"/>
        </a:p>
      </dgm:t>
    </dgm:pt>
  </dgm:ptLst>
  <dgm:cxnLst>
    <dgm:cxn modelId="{E9379BC0-5710-4523-B4D4-03EE6C956929}" srcId="{B3D61092-94B3-4790-9953-04513CD542BC}" destId="{96AD4FEB-E539-4329-8CFE-577C59FE097A}" srcOrd="2" destOrd="0" parTransId="{48AE06D0-8B55-4FB3-BD45-781869B9F1DA}" sibTransId="{FEF72FFB-0964-41EA-9AAE-3F299BB10559}"/>
    <dgm:cxn modelId="{C1A14162-A74F-498E-8F61-9F5172B08E26}" type="presOf" srcId="{96AD4FEB-E539-4329-8CFE-577C59FE097A}" destId="{CE2B9EFF-0826-4E31-A3F9-F10FA50A334B}" srcOrd="0" destOrd="0" presId="urn:microsoft.com/office/officeart/2005/8/layout/vList2"/>
    <dgm:cxn modelId="{C498E59E-3D7A-44AF-8D53-3CFCB0DF1E99}" srcId="{B3D61092-94B3-4790-9953-04513CD542BC}" destId="{BCB87A53-1527-4476-82AC-A48EC9165AFC}" srcOrd="0" destOrd="0" parTransId="{A99C2939-9A4C-4857-93F0-6D0722655F30}" sibTransId="{EF6B8832-F71D-469F-B450-7FDE45EA8F4C}"/>
    <dgm:cxn modelId="{4E0C7A94-41C0-4AC5-9C9C-67686F4FDA09}" type="presOf" srcId="{1B9F302C-B7CF-4FE2-8816-86D72A04C65D}" destId="{73139F66-DFAE-437F-A536-809195792833}" srcOrd="0" destOrd="0" presId="urn:microsoft.com/office/officeart/2005/8/layout/vList2"/>
    <dgm:cxn modelId="{B739819A-B476-45C1-9D7E-53D16E7CC3B0}" type="presOf" srcId="{BCB87A53-1527-4476-82AC-A48EC9165AFC}" destId="{ED46DAF6-ED2F-4021-A63F-2D8C8C6DA8BF}" srcOrd="0" destOrd="0" presId="urn:microsoft.com/office/officeart/2005/8/layout/vList2"/>
    <dgm:cxn modelId="{8DC0CA6B-FAF7-4C05-9A0A-7A26FAC99524}" srcId="{B3D61092-94B3-4790-9953-04513CD542BC}" destId="{1B9F302C-B7CF-4FE2-8816-86D72A04C65D}" srcOrd="1" destOrd="0" parTransId="{6D02EFE0-8FD8-4547-9F75-71BD85FACC80}" sibTransId="{FB62218A-5859-460F-B404-D38C7D22CB8F}"/>
    <dgm:cxn modelId="{9A06AB57-0E41-4CA9-A748-7D90647E5D9F}" type="presOf" srcId="{B3D61092-94B3-4790-9953-04513CD542BC}" destId="{D29EE713-FFE1-4D59-A743-45EC7DEA4313}" srcOrd="0" destOrd="0" presId="urn:microsoft.com/office/officeart/2005/8/layout/vList2"/>
    <dgm:cxn modelId="{C3CBD13E-1323-425B-81DD-E38ED239F97D}" type="presParOf" srcId="{D29EE713-FFE1-4D59-A743-45EC7DEA4313}" destId="{ED46DAF6-ED2F-4021-A63F-2D8C8C6DA8BF}" srcOrd="0" destOrd="0" presId="urn:microsoft.com/office/officeart/2005/8/layout/vList2"/>
    <dgm:cxn modelId="{8F16074B-DFA0-4F75-9B54-6F05CF3CA424}" type="presParOf" srcId="{D29EE713-FFE1-4D59-A743-45EC7DEA4313}" destId="{C17A6E76-D57F-4C94-A5BA-CAF14FDC811D}" srcOrd="1" destOrd="0" presId="urn:microsoft.com/office/officeart/2005/8/layout/vList2"/>
    <dgm:cxn modelId="{F98C4504-B2B8-4D50-A23B-922ED43EF572}" type="presParOf" srcId="{D29EE713-FFE1-4D59-A743-45EC7DEA4313}" destId="{73139F66-DFAE-437F-A536-809195792833}" srcOrd="2" destOrd="0" presId="urn:microsoft.com/office/officeart/2005/8/layout/vList2"/>
    <dgm:cxn modelId="{5E890CBD-DC29-468B-B47E-0AA0697AE28A}" type="presParOf" srcId="{D29EE713-FFE1-4D59-A743-45EC7DEA4313}" destId="{960494B4-2D6D-4A4B-846D-28174E4B4333}" srcOrd="3" destOrd="0" presId="urn:microsoft.com/office/officeart/2005/8/layout/vList2"/>
    <dgm:cxn modelId="{81601179-5F99-4198-BF3D-23BBD0917FC3}" type="presParOf" srcId="{D29EE713-FFE1-4D59-A743-45EC7DEA4313}" destId="{CE2B9EFF-0826-4E31-A3F9-F10FA50A334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6DAF6-ED2F-4021-A63F-2D8C8C6DA8BF}">
      <dsp:nvSpPr>
        <dsp:cNvPr id="0" name=""/>
        <dsp:cNvSpPr/>
      </dsp:nvSpPr>
      <dsp:spPr>
        <a:xfrm>
          <a:off x="0" y="21065"/>
          <a:ext cx="6245265" cy="178763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This introductory presentation</a:t>
          </a:r>
        </a:p>
      </dsp:txBody>
      <dsp:txXfrm>
        <a:off x="87265" y="108330"/>
        <a:ext cx="6070735" cy="1613102"/>
      </dsp:txXfrm>
    </dsp:sp>
    <dsp:sp modelId="{73139F66-DFAE-437F-A536-809195792833}">
      <dsp:nvSpPr>
        <dsp:cNvPr id="0" name=""/>
        <dsp:cNvSpPr/>
      </dsp:nvSpPr>
      <dsp:spPr>
        <a:xfrm>
          <a:off x="0" y="1900857"/>
          <a:ext cx="6245265" cy="1787632"/>
        </a:xfrm>
        <a:prstGeom prst="roundRect">
          <a:avLst/>
        </a:prstGeom>
        <a:solidFill>
          <a:schemeClr val="accent5">
            <a:hueOff val="-180005"/>
            <a:satOff val="-8623"/>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Viewing the skills video at the end of this presentation</a:t>
          </a:r>
        </a:p>
      </dsp:txBody>
      <dsp:txXfrm>
        <a:off x="87265" y="1988122"/>
        <a:ext cx="6070735" cy="1613102"/>
      </dsp:txXfrm>
    </dsp:sp>
    <dsp:sp modelId="{CE2B9EFF-0826-4E31-A3F9-F10FA50A334B}">
      <dsp:nvSpPr>
        <dsp:cNvPr id="0" name=""/>
        <dsp:cNvSpPr/>
      </dsp:nvSpPr>
      <dsp:spPr>
        <a:xfrm>
          <a:off x="0" y="3780649"/>
          <a:ext cx="6245265" cy="1787632"/>
        </a:xfrm>
        <a:prstGeom prst="roundRect">
          <a:avLst/>
        </a:prstGeom>
        <a:solidFill>
          <a:schemeClr val="accent5">
            <a:hueOff val="-360011"/>
            <a:satOff val="-17245"/>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Attending an in-person hands-on skills training session performed by their agency medical director</a:t>
          </a:r>
        </a:p>
      </dsp:txBody>
      <dsp:txXfrm>
        <a:off x="87265" y="3867914"/>
        <a:ext cx="6070735" cy="16131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36AAB-C233-4F08-AC24-B83B4F7380D2}" type="datetimeFigureOut">
              <a:rPr lang="en-US" smtClean="0"/>
              <a:t>6/27/2025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9ABC0-24E9-4963-B661-BE07E4250805}" type="slidenum">
              <a:rPr lang="en-US" smtClean="0"/>
              <a:t>‹#›</a:t>
            </a:fld>
            <a:endParaRPr lang="en-US"/>
          </a:p>
        </p:txBody>
      </p:sp>
    </p:spTree>
    <p:extLst>
      <p:ext uri="{BB962C8B-B14F-4D97-AF65-F5344CB8AC3E}">
        <p14:creationId xmlns:p14="http://schemas.microsoft.com/office/powerpoint/2010/main" val="2352180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9ABC0-24E9-4963-B661-BE07E4250805}" type="slidenum">
              <a:rPr lang="en-US" smtClean="0"/>
              <a:t>2</a:t>
            </a:fld>
            <a:endParaRPr lang="en-US"/>
          </a:p>
        </p:txBody>
      </p:sp>
    </p:spTree>
    <p:extLst>
      <p:ext uri="{BB962C8B-B14F-4D97-AF65-F5344CB8AC3E}">
        <p14:creationId xmlns:p14="http://schemas.microsoft.com/office/powerpoint/2010/main" val="1722143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Surgical Airway </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11</a:t>
            </a:fld>
            <a:endParaRPr lang="en-US"/>
          </a:p>
        </p:txBody>
      </p:sp>
    </p:spTree>
    <p:extLst>
      <p:ext uri="{BB962C8B-B14F-4D97-AF65-F5344CB8AC3E}">
        <p14:creationId xmlns:p14="http://schemas.microsoft.com/office/powerpoint/2010/main" val="609877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Scalpel (No 10 is best) and an extra in case you drop/break it</a:t>
            </a:r>
          </a:p>
          <a:p>
            <a:r>
              <a:rPr lang="en-US" dirty="0"/>
              <a:t>Bougie</a:t>
            </a:r>
          </a:p>
          <a:p>
            <a:r>
              <a:rPr lang="en-US" dirty="0"/>
              <a:t>6-0 Endo-tracheal tube with a cuff and an extra one in case you drop/damage it</a:t>
            </a:r>
          </a:p>
          <a:p>
            <a:r>
              <a:rPr lang="en-US" dirty="0"/>
              <a:t>Gauze to pack the surgical wound that will be bleeding and to assist with securing the tube in place</a:t>
            </a:r>
          </a:p>
          <a:p>
            <a:r>
              <a:rPr lang="en-US" dirty="0"/>
              <a:t>Tape to secure the tube in place</a:t>
            </a:r>
          </a:p>
          <a:p>
            <a:r>
              <a:rPr lang="en-US" dirty="0"/>
              <a:t>BVM and wave-from capnography monitoring</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12</a:t>
            </a:fld>
            <a:endParaRPr lang="en-US"/>
          </a:p>
        </p:txBody>
      </p:sp>
    </p:spTree>
    <p:extLst>
      <p:ext uri="{BB962C8B-B14F-4D97-AF65-F5344CB8AC3E}">
        <p14:creationId xmlns:p14="http://schemas.microsoft.com/office/powerpoint/2010/main" val="3303141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non-dominant hand to palpate the landmarks over the anterior neck to identify the larynx and the cricothyroid membrane specifically</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13</a:t>
            </a:fld>
            <a:endParaRPr lang="en-US"/>
          </a:p>
        </p:txBody>
      </p:sp>
    </p:spTree>
    <p:extLst>
      <p:ext uri="{BB962C8B-B14F-4D97-AF65-F5344CB8AC3E}">
        <p14:creationId xmlns:p14="http://schemas.microsoft.com/office/powerpoint/2010/main" val="98940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index finger to palpate the cricothyroid membrane while using the thumb and second finger to stabilize the larynx and continue to hold the larynx with the non-dominant hand throughout the procedure</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14</a:t>
            </a:fld>
            <a:endParaRPr lang="en-US"/>
          </a:p>
        </p:txBody>
      </p:sp>
    </p:spTree>
    <p:extLst>
      <p:ext uri="{BB962C8B-B14F-4D97-AF65-F5344CB8AC3E}">
        <p14:creationId xmlns:p14="http://schemas.microsoft.com/office/powerpoint/2010/main" val="1507168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 scalpel with the dominant hand and make a 4cm vertical incision (down the length of the body and not across it) through the skin overlying the cricothyroid membrane – deep enough to get through all layers of skin and down onto the cartilages</a:t>
            </a:r>
          </a:p>
          <a:p>
            <a:r>
              <a:rPr lang="en-US" dirty="0"/>
              <a:t>Expect that this will be very bloody and you need to move quickly</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15</a:t>
            </a:fld>
            <a:endParaRPr lang="en-US"/>
          </a:p>
        </p:txBody>
      </p:sp>
    </p:spTree>
    <p:extLst>
      <p:ext uri="{BB962C8B-B14F-4D97-AF65-F5344CB8AC3E}">
        <p14:creationId xmlns:p14="http://schemas.microsoft.com/office/powerpoint/2010/main" val="98886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dominant hand, insert your index finger into the surgical wound and bluntly dissect down and around to make a hole and to identify the cricothyroid membrane (careful with the scalpel because you have to lay it down for a few seconds and then pick it up again) </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16</a:t>
            </a:fld>
            <a:endParaRPr lang="en-US"/>
          </a:p>
        </p:txBody>
      </p:sp>
    </p:spTree>
    <p:extLst>
      <p:ext uri="{BB962C8B-B14F-4D97-AF65-F5344CB8AC3E}">
        <p14:creationId xmlns:p14="http://schemas.microsoft.com/office/powerpoint/2010/main" val="461108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dominant hand, take up the scalpel and cut into the cricothyroid membrane making a horizontal incision</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17</a:t>
            </a:fld>
            <a:endParaRPr lang="en-US"/>
          </a:p>
        </p:txBody>
      </p:sp>
    </p:spTree>
    <p:extLst>
      <p:ext uri="{BB962C8B-B14F-4D97-AF65-F5344CB8AC3E}">
        <p14:creationId xmlns:p14="http://schemas.microsoft.com/office/powerpoint/2010/main" val="1209633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put away the scalpel now and dispose of safely</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18</a:t>
            </a:fld>
            <a:endParaRPr lang="en-US"/>
          </a:p>
        </p:txBody>
      </p:sp>
    </p:spTree>
    <p:extLst>
      <p:ext uri="{BB962C8B-B14F-4D97-AF65-F5344CB8AC3E}">
        <p14:creationId xmlns:p14="http://schemas.microsoft.com/office/powerpoint/2010/main" val="3681365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dominant hand, insert your index finger into the cricothyroid membrane and enlarge the hole</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19</a:t>
            </a:fld>
            <a:endParaRPr lang="en-US"/>
          </a:p>
        </p:txBody>
      </p:sp>
    </p:spTree>
    <p:extLst>
      <p:ext uri="{BB962C8B-B14F-4D97-AF65-F5344CB8AC3E}">
        <p14:creationId xmlns:p14="http://schemas.microsoft.com/office/powerpoint/2010/main" val="907900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the bougie into the hole in the cricothyroid membrane, guiding it to go down into the trachea towards the patient’s feet</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20</a:t>
            </a:fld>
            <a:endParaRPr lang="en-US"/>
          </a:p>
        </p:txBody>
      </p:sp>
    </p:spTree>
    <p:extLst>
      <p:ext uri="{BB962C8B-B14F-4D97-AF65-F5344CB8AC3E}">
        <p14:creationId xmlns:p14="http://schemas.microsoft.com/office/powerpoint/2010/main" val="52294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the 4 main airway management strategies for EMS providers</a:t>
            </a:r>
          </a:p>
          <a:p>
            <a:r>
              <a:rPr lang="en-US" dirty="0"/>
              <a:t>(1) Bag-Valve-Mask ventilation which is the fundamental BLS manner in assisting ventilation with or without an oral or nasal airway adjunct but is also a key component to airway management for ALS providers depending on the patient’s anatomy and potential difficult airway situations</a:t>
            </a:r>
          </a:p>
          <a:p>
            <a:r>
              <a:rPr lang="en-US" dirty="0"/>
              <a:t>     And remember the AHA obstructed airway maneuvers if indicated</a:t>
            </a:r>
          </a:p>
          <a:p>
            <a:r>
              <a:rPr lang="en-US" dirty="0"/>
              <a:t>(2) Non-invasive CPAP (which may be used by BLS providers as well)</a:t>
            </a:r>
          </a:p>
          <a:p>
            <a:r>
              <a:rPr lang="en-US" dirty="0"/>
              <a:t>(3) oral endo-tracheal intubation by ALS providers</a:t>
            </a:r>
          </a:p>
          <a:p>
            <a:r>
              <a:rPr lang="en-US" dirty="0"/>
              <a:t>(4) supra-glottic airway placement by ALS providers </a:t>
            </a:r>
          </a:p>
          <a:p>
            <a:r>
              <a:rPr lang="en-US" dirty="0"/>
              <a:t>Rarely these airway management strategies fail to provide for ventilation of a patient – the “can’t intubate and can’t ventilate” situation which will result in rapid patient demise if not corrected immediately</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3</a:t>
            </a:fld>
            <a:endParaRPr lang="en-US"/>
          </a:p>
        </p:txBody>
      </p:sp>
    </p:spTree>
    <p:extLst>
      <p:ext uri="{BB962C8B-B14F-4D97-AF65-F5344CB8AC3E}">
        <p14:creationId xmlns:p14="http://schemas.microsoft.com/office/powerpoint/2010/main" val="171443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a 6-0 cuffed endo-tracheal tube over the bougie and into the trachea, and once the balloon is no longer visible, inflate the cuff, and secure the tube in place with tape and gauze and/or tube holder device</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21</a:t>
            </a:fld>
            <a:endParaRPr lang="en-US"/>
          </a:p>
        </p:txBody>
      </p:sp>
    </p:spTree>
    <p:extLst>
      <p:ext uri="{BB962C8B-B14F-4D97-AF65-F5344CB8AC3E}">
        <p14:creationId xmlns:p14="http://schemas.microsoft.com/office/powerpoint/2010/main" val="3850420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Attach a BVM to the endo-tracheal tube and ventilate the patient </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22</a:t>
            </a:fld>
            <a:endParaRPr lang="en-US"/>
          </a:p>
        </p:txBody>
      </p:sp>
    </p:spTree>
    <p:extLst>
      <p:ext uri="{BB962C8B-B14F-4D97-AF65-F5344CB8AC3E}">
        <p14:creationId xmlns:p14="http://schemas.microsoft.com/office/powerpoint/2010/main" val="104247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for wave-form capnography to confirm proper tracheal placement</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23</a:t>
            </a:fld>
            <a:endParaRPr lang="en-US"/>
          </a:p>
        </p:txBody>
      </p:sp>
    </p:spTree>
    <p:extLst>
      <p:ext uri="{BB962C8B-B14F-4D97-AF65-F5344CB8AC3E}">
        <p14:creationId xmlns:p14="http://schemas.microsoft.com/office/powerpoint/2010/main" val="2543552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brief presentation, please review </a:t>
            </a:r>
            <a:r>
              <a:rPr lang="en-US" dirty="0" err="1"/>
              <a:t>Youtube</a:t>
            </a:r>
            <a:r>
              <a:rPr lang="en-US" dirty="0"/>
              <a:t> video “How to perform an emergency </a:t>
            </a:r>
            <a:r>
              <a:rPr lang="en-US" dirty="0" err="1"/>
              <a:t>crico</a:t>
            </a:r>
            <a:r>
              <a:rPr lang="en-US" dirty="0"/>
              <a:t>-thyrotomy” by Justin </a:t>
            </a:r>
            <a:r>
              <a:rPr lang="en-US" dirty="0" err="1"/>
              <a:t>Henneman</a:t>
            </a:r>
            <a:endParaRPr lang="en-US" dirty="0"/>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24</a:t>
            </a:fld>
            <a:endParaRPr lang="en-US"/>
          </a:p>
        </p:txBody>
      </p:sp>
    </p:spTree>
    <p:extLst>
      <p:ext uri="{BB962C8B-B14F-4D97-AF65-F5344CB8AC3E}">
        <p14:creationId xmlns:p14="http://schemas.microsoft.com/office/powerpoint/2010/main" val="647654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authorization to perform the surgical airway procedure will be made by the agency medical director after an in-person hands-on skills training session</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25</a:t>
            </a:fld>
            <a:endParaRPr lang="en-US"/>
          </a:p>
        </p:txBody>
      </p:sp>
    </p:spTree>
    <p:extLst>
      <p:ext uri="{BB962C8B-B14F-4D97-AF65-F5344CB8AC3E}">
        <p14:creationId xmlns:p14="http://schemas.microsoft.com/office/powerpoint/2010/main" val="64943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emergent surgical airway has been successfully performed by EMS providers for decades all over the world</a:t>
            </a:r>
          </a:p>
          <a:p>
            <a:pPr lvl="1"/>
            <a:r>
              <a:rPr lang="en-US" dirty="0"/>
              <a:t>It is best described as a surgical airway and not as a </a:t>
            </a:r>
            <a:r>
              <a:rPr lang="en-US" dirty="0" err="1"/>
              <a:t>cricothryotomy</a:t>
            </a:r>
            <a:r>
              <a:rPr lang="en-US" dirty="0"/>
              <a:t> in case the trachea is inadvertently incised </a:t>
            </a:r>
          </a:p>
          <a:p>
            <a:pPr marL="171450" indent="-171450">
              <a:buFont typeface="Arial" panose="020B0604020202020204" pitchFamily="34" charset="0"/>
              <a:buChar char="•"/>
            </a:pPr>
            <a:r>
              <a:rPr lang="en-US" dirty="0"/>
              <a:t>The Surgical approach to the procedure has a higher rate of success than Seldinger-technique based procedures</a:t>
            </a:r>
          </a:p>
          <a:p>
            <a:pPr marL="171450" indent="-171450">
              <a:buFont typeface="Arial" panose="020B0604020202020204" pitchFamily="34" charset="0"/>
              <a:buChar char="•"/>
            </a:pPr>
            <a:r>
              <a:rPr lang="en-US" dirty="0"/>
              <a:t>The “Scalpel- Finger-Bougie” technique</a:t>
            </a:r>
          </a:p>
          <a:p>
            <a:pPr marL="171450" indent="-171450">
              <a:buFont typeface="Arial" panose="020B0604020202020204" pitchFamily="34" charset="0"/>
              <a:buChar char="•"/>
            </a:pPr>
            <a:r>
              <a:rPr lang="en-US" dirty="0"/>
              <a:t>This is an </a:t>
            </a:r>
            <a:r>
              <a:rPr lang="en-US" dirty="0">
                <a:solidFill>
                  <a:srgbClr val="FFFF00"/>
                </a:solidFill>
              </a:rPr>
              <a:t>EMT-Paramedic</a:t>
            </a:r>
            <a:r>
              <a:rPr lang="en-US" dirty="0"/>
              <a:t> skill only</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4</a:t>
            </a:fld>
            <a:endParaRPr lang="en-US"/>
          </a:p>
        </p:txBody>
      </p:sp>
    </p:spTree>
    <p:extLst>
      <p:ext uri="{BB962C8B-B14F-4D97-AF65-F5344CB8AC3E}">
        <p14:creationId xmlns:p14="http://schemas.microsoft.com/office/powerpoint/2010/main" val="259883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Currently all EMT-Paramedics in Suffolk County are authorized to perform a needle cricothyrotomy with use of a jet insufflator for </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5</a:t>
            </a:fld>
            <a:endParaRPr lang="en-US"/>
          </a:p>
        </p:txBody>
      </p:sp>
    </p:spTree>
    <p:extLst>
      <p:ext uri="{BB962C8B-B14F-4D97-AF65-F5344CB8AC3E}">
        <p14:creationId xmlns:p14="http://schemas.microsoft.com/office/powerpoint/2010/main" val="92836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j-ea"/>
                <a:cs typeface="+mj-cs"/>
              </a:rPr>
              <a:t>A pediatric patient age less than 12 – because of the funnel shape to the pediatric larynx and the small diameter of the trachea</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800" b="0" i="0" u="none" strike="noStrike" kern="1200" cap="none" spc="0" normalizeH="0" baseline="0" noProof="0" dirty="0">
                <a:ln>
                  <a:noFill/>
                </a:ln>
                <a:solidFill>
                  <a:srgbClr val="FFFF00"/>
                </a:solidFill>
                <a:effectLst/>
                <a:uLnTx/>
                <a:uFillTx/>
                <a:latin typeface="Century Gothic" panose="020B0502020202020204"/>
                <a:ea typeface="+mj-ea"/>
                <a:cs typeface="+mj-cs"/>
              </a:rPr>
              <a:t>Pediatric patients </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j-ea"/>
                <a:cs typeface="+mj-cs"/>
              </a:rPr>
              <a:t>- defined as age less than 15 - currently Suffolk County REMAC does NOT allow for any ALS provider to perform a surgical airway on pediatric patients or to perform a needle cricothyrotomy procedure</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j-ea"/>
                <a:cs typeface="+mj-cs"/>
              </a:rPr>
              <a:t>Abnormal anatomy over the larynx</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j-ea"/>
                <a:cs typeface="+mj-cs"/>
              </a:rPr>
              <a:t>Previous surgical scars or tracheostomy</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j-ea"/>
                <a:cs typeface="+mj-cs"/>
              </a:rPr>
              <a:t>Suspected laryngeal fracture with subcutaneous emphysema, ligature marks, bruising, or palpable crepitation and deformity over the larynx</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j-ea"/>
                <a:cs typeface="+mj-cs"/>
              </a:rPr>
              <a:t>Open wound, abrasion, ecchymosis, laceration or burn over the anterior neck area  </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6</a:t>
            </a:fld>
            <a:endParaRPr lang="en-US"/>
          </a:p>
        </p:txBody>
      </p:sp>
    </p:spTree>
    <p:extLst>
      <p:ext uri="{BB962C8B-B14F-4D97-AF65-F5344CB8AC3E}">
        <p14:creationId xmlns:p14="http://schemas.microsoft.com/office/powerpoint/2010/main" val="71348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BLS Airway Maneuvers with BVM, mask seal, oral and/or nasal airway adjuncts, patient positioning and padding under the shoulders, suctioning, 2 hand mask seal technique with additional provider to assist with the bag insufflation</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7</a:t>
            </a:fld>
            <a:endParaRPr lang="en-US"/>
          </a:p>
        </p:txBody>
      </p:sp>
    </p:spTree>
    <p:extLst>
      <p:ext uri="{BB962C8B-B14F-4D97-AF65-F5344CB8AC3E}">
        <p14:creationId xmlns:p14="http://schemas.microsoft.com/office/powerpoint/2010/main" val="1355684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Oral endo-tracheal tube placement, with suctioning, with a rigid stylet, with the use of a bougie, with video laryngoscope, with direct laryngoscope, with patient positioning and padding under the shoulders – maximum of two attempts at tube passage by one provider</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8</a:t>
            </a:fld>
            <a:endParaRPr lang="en-US"/>
          </a:p>
        </p:txBody>
      </p:sp>
    </p:spTree>
    <p:extLst>
      <p:ext uri="{BB962C8B-B14F-4D97-AF65-F5344CB8AC3E}">
        <p14:creationId xmlns:p14="http://schemas.microsoft.com/office/powerpoint/2010/main" val="256186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Supra-glottic airway placement – which is highly successful</a:t>
            </a:r>
          </a:p>
          <a:p>
            <a:endParaRPr lang="en-US" dirty="0"/>
          </a:p>
        </p:txBody>
      </p:sp>
      <p:sp>
        <p:nvSpPr>
          <p:cNvPr id="4" name="Slide Number Placeholder 3"/>
          <p:cNvSpPr>
            <a:spLocks noGrp="1"/>
          </p:cNvSpPr>
          <p:nvPr>
            <p:ph type="sldNum" sz="quarter" idx="5"/>
          </p:nvPr>
        </p:nvSpPr>
        <p:spPr/>
        <p:txBody>
          <a:bodyPr/>
          <a:lstStyle/>
          <a:p>
            <a:fld id="{DD59ABC0-24E9-4963-B661-BE07E4250805}" type="slidenum">
              <a:rPr lang="en-US" smtClean="0"/>
              <a:t>9</a:t>
            </a:fld>
            <a:endParaRPr lang="en-US"/>
          </a:p>
        </p:txBody>
      </p:sp>
    </p:spTree>
    <p:extLst>
      <p:ext uri="{BB962C8B-B14F-4D97-AF65-F5344CB8AC3E}">
        <p14:creationId xmlns:p14="http://schemas.microsoft.com/office/powerpoint/2010/main" val="2183356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BLS Airway Maneuvers with BVM one last attempt to ventilate the patient- and if it fails, now you have defined a patient that cannot be intubated and cannot be ventilated</a:t>
            </a:r>
          </a:p>
        </p:txBody>
      </p:sp>
      <p:sp>
        <p:nvSpPr>
          <p:cNvPr id="4" name="Slide Number Placeholder 3"/>
          <p:cNvSpPr>
            <a:spLocks noGrp="1"/>
          </p:cNvSpPr>
          <p:nvPr>
            <p:ph type="sldNum" sz="quarter" idx="5"/>
          </p:nvPr>
        </p:nvSpPr>
        <p:spPr/>
        <p:txBody>
          <a:bodyPr/>
          <a:lstStyle/>
          <a:p>
            <a:fld id="{DD59ABC0-24E9-4963-B661-BE07E4250805}" type="slidenum">
              <a:rPr lang="en-US" smtClean="0"/>
              <a:t>10</a:t>
            </a:fld>
            <a:endParaRPr lang="en-US"/>
          </a:p>
        </p:txBody>
      </p:sp>
    </p:spTree>
    <p:extLst>
      <p:ext uri="{BB962C8B-B14F-4D97-AF65-F5344CB8AC3E}">
        <p14:creationId xmlns:p14="http://schemas.microsoft.com/office/powerpoint/2010/main" val="2252744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2071-9C85-A337-40F1-2475E7E3A3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5B5687-7689-0EC6-5B95-5172F8807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D1FBAB-7C33-C2CE-0AB8-0094C183435F}"/>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5" name="Footer Placeholder 4">
            <a:extLst>
              <a:ext uri="{FF2B5EF4-FFF2-40B4-BE49-F238E27FC236}">
                <a16:creationId xmlns:a16="http://schemas.microsoft.com/office/drawing/2014/main" id="{A30C77A4-FBF0-4816-9874-8327E01DD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B5B6E-0E96-2EC5-BD37-74352F6CD6D5}"/>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2790762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F18B-AB10-96FC-94BE-59986DAA50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F9434-4FFD-BB35-D415-A7F817B9CB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28AFB-3A06-A012-910F-5FF8CE8911C5}"/>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5" name="Footer Placeholder 4">
            <a:extLst>
              <a:ext uri="{FF2B5EF4-FFF2-40B4-BE49-F238E27FC236}">
                <a16:creationId xmlns:a16="http://schemas.microsoft.com/office/drawing/2014/main" id="{BD579223-BB6A-C6D3-F5BA-8D89E6000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4B068-8623-7DDB-C71F-AAEE4565E144}"/>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1123093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E4B77D-EB28-59B2-AC67-B6E4D93138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5F83B3-D8C1-3C7C-BE69-7B93D22550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E45A6-A047-6791-4D6B-6C8811DBD21A}"/>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5" name="Footer Placeholder 4">
            <a:extLst>
              <a:ext uri="{FF2B5EF4-FFF2-40B4-BE49-F238E27FC236}">
                <a16:creationId xmlns:a16="http://schemas.microsoft.com/office/drawing/2014/main" id="{AA834BC4-3C9B-A6C5-C40D-D1B9FD73F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E93DB-CAE5-04AE-16FE-E8CC5EC9CB74}"/>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224229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E678-352D-CEBB-3F3C-AD57EDD13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5DB9B-0B40-4659-38B9-610A1F0BE6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33A47-DC4F-93EB-A18D-20A3F3E20703}"/>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5" name="Footer Placeholder 4">
            <a:extLst>
              <a:ext uri="{FF2B5EF4-FFF2-40B4-BE49-F238E27FC236}">
                <a16:creationId xmlns:a16="http://schemas.microsoft.com/office/drawing/2014/main" id="{A63E833D-3EFA-260A-F921-86DD76723E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53183-5154-63E7-A52C-3AC465867C6B}"/>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1766264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7A97-AA09-801C-5816-8729347E9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BB2ECE-1F85-EF75-59C4-FF59147C5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7BA95-DBE9-7AD5-5124-9C1523EA6C0F}"/>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5" name="Footer Placeholder 4">
            <a:extLst>
              <a:ext uri="{FF2B5EF4-FFF2-40B4-BE49-F238E27FC236}">
                <a16:creationId xmlns:a16="http://schemas.microsoft.com/office/drawing/2014/main" id="{6C08C6AE-3BCA-470D-8AC4-CE7CA10F5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31926-C27A-4487-E80E-E0E980823CD0}"/>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330888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A843-BFA3-8F6B-0BD2-56312793DB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0B472-199A-4584-80F0-69990E9D66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FC759-68A2-244C-2DB4-55CE395D04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7A434-1B69-A111-D699-69F0E628FFE7}"/>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6" name="Footer Placeholder 5">
            <a:extLst>
              <a:ext uri="{FF2B5EF4-FFF2-40B4-BE49-F238E27FC236}">
                <a16:creationId xmlns:a16="http://schemas.microsoft.com/office/drawing/2014/main" id="{320674FD-83BD-DCE7-592D-6A35846AF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A281B8-33E5-CB8B-EBD6-775EEC166AA7}"/>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155266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9A10-8346-D296-7B42-47A83DEC8F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708D8-B0A9-9346-E162-E6FF44FB3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11F17-5013-6806-7C56-9F3B999B0D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A41DAD-4BCF-4AC4-E762-2924CB075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73C13F-EBE4-C83F-F4EC-34729B5DB2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57E9F-808E-5966-7575-E644B64C4CD3}"/>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8" name="Footer Placeholder 7">
            <a:extLst>
              <a:ext uri="{FF2B5EF4-FFF2-40B4-BE49-F238E27FC236}">
                <a16:creationId xmlns:a16="http://schemas.microsoft.com/office/drawing/2014/main" id="{F40BC01E-1D35-ED7E-49FD-60EAEE1EE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B71053-B64A-03E8-57CA-541DC9C289F5}"/>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14173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2743-E190-5533-A211-BB9ED48362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36752-2C74-23C9-D6D2-0D846729540F}"/>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4" name="Footer Placeholder 3">
            <a:extLst>
              <a:ext uri="{FF2B5EF4-FFF2-40B4-BE49-F238E27FC236}">
                <a16:creationId xmlns:a16="http://schemas.microsoft.com/office/drawing/2014/main" id="{ABB11B99-B392-C245-55EC-55E738036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76D5FA-1DA0-8016-1268-7B8581122967}"/>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3408665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76F31-42B2-EDA9-466E-CC1D3420F859}"/>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3" name="Footer Placeholder 2">
            <a:extLst>
              <a:ext uri="{FF2B5EF4-FFF2-40B4-BE49-F238E27FC236}">
                <a16:creationId xmlns:a16="http://schemas.microsoft.com/office/drawing/2014/main" id="{7A495656-DFA1-3E63-2383-CBA178D3FD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24F33-274A-6BD7-DA32-EBD29CBFDC92}"/>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2195423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6F99-80E8-BCB5-DF99-8742A0F20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1DFD55-D283-B9AC-71BC-CCD448936C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B03AD5-83D9-ACB7-D87A-5D28A5F3D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B6939-5FF3-D155-7499-CDBA8128664B}"/>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6" name="Footer Placeholder 5">
            <a:extLst>
              <a:ext uri="{FF2B5EF4-FFF2-40B4-BE49-F238E27FC236}">
                <a16:creationId xmlns:a16="http://schemas.microsoft.com/office/drawing/2014/main" id="{C98EC368-1A16-EE70-2AB1-30D3A3939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7A794-C45C-C70F-ACE1-31C11553A31D}"/>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148765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0329-A52F-2F3E-BC59-29BF836176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15D0EC-2496-D424-9055-8A5D1A7AE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17BF0C-8623-0F68-9FB9-BE192176F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87698B-2410-786E-47F2-B24F9265AEA4}"/>
              </a:ext>
            </a:extLst>
          </p:cNvPr>
          <p:cNvSpPr>
            <a:spLocks noGrp="1"/>
          </p:cNvSpPr>
          <p:nvPr>
            <p:ph type="dt" sz="half" idx="10"/>
          </p:nvPr>
        </p:nvSpPr>
        <p:spPr/>
        <p:txBody>
          <a:bodyPr/>
          <a:lstStyle/>
          <a:p>
            <a:fld id="{23A5206E-ED87-4CFD-A630-A8B52FBDA903}" type="datetimeFigureOut">
              <a:rPr lang="en-US" smtClean="0"/>
              <a:t>6/27/2025</a:t>
            </a:fld>
            <a:endParaRPr lang="en-US"/>
          </a:p>
        </p:txBody>
      </p:sp>
      <p:sp>
        <p:nvSpPr>
          <p:cNvPr id="6" name="Footer Placeholder 5">
            <a:extLst>
              <a:ext uri="{FF2B5EF4-FFF2-40B4-BE49-F238E27FC236}">
                <a16:creationId xmlns:a16="http://schemas.microsoft.com/office/drawing/2014/main" id="{CC04D5F8-B273-E16E-DCE1-32B2334B0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35A93-D58C-57F1-B320-1D1E9B3BD7E1}"/>
              </a:ext>
            </a:extLst>
          </p:cNvPr>
          <p:cNvSpPr>
            <a:spLocks noGrp="1"/>
          </p:cNvSpPr>
          <p:nvPr>
            <p:ph type="sldNum" sz="quarter" idx="12"/>
          </p:nvPr>
        </p:nvSpPr>
        <p:spPr/>
        <p:txBody>
          <a:bodyPr/>
          <a:lstStyle/>
          <a:p>
            <a:fld id="{66D3514F-7236-4157-83F9-456C8B84C854}" type="slidenum">
              <a:rPr lang="en-US" smtClean="0"/>
              <a:t>‹#›</a:t>
            </a:fld>
            <a:endParaRPr lang="en-US"/>
          </a:p>
        </p:txBody>
      </p:sp>
    </p:spTree>
    <p:extLst>
      <p:ext uri="{BB962C8B-B14F-4D97-AF65-F5344CB8AC3E}">
        <p14:creationId xmlns:p14="http://schemas.microsoft.com/office/powerpoint/2010/main" val="323469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D549D0-EB9C-0FEC-3BA2-E0049682D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71A89F-9E15-FB68-4D23-43C84A55F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87607-8CA3-9500-C83A-445EA5C2C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5206E-ED87-4CFD-A630-A8B52FBDA903}" type="datetimeFigureOut">
              <a:rPr lang="en-US" smtClean="0"/>
              <a:t>6/27/2025</a:t>
            </a:fld>
            <a:endParaRPr lang="en-US"/>
          </a:p>
        </p:txBody>
      </p:sp>
      <p:sp>
        <p:nvSpPr>
          <p:cNvPr id="5" name="Footer Placeholder 4">
            <a:extLst>
              <a:ext uri="{FF2B5EF4-FFF2-40B4-BE49-F238E27FC236}">
                <a16:creationId xmlns:a16="http://schemas.microsoft.com/office/drawing/2014/main" id="{00651E73-CB61-309E-B337-9EA2650ABC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36CECD-D7DE-82CA-4FBB-45CCA3034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3514F-7236-4157-83F9-456C8B84C854}" type="slidenum">
              <a:rPr lang="en-US" smtClean="0"/>
              <a:t>‹#›</a:t>
            </a:fld>
            <a:endParaRPr lang="en-US"/>
          </a:p>
        </p:txBody>
      </p:sp>
    </p:spTree>
    <p:extLst>
      <p:ext uri="{BB962C8B-B14F-4D97-AF65-F5344CB8AC3E}">
        <p14:creationId xmlns:p14="http://schemas.microsoft.com/office/powerpoint/2010/main" val="1887996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bIbl6zgWBjg?feature=oembed" TargetMode="External"/><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2.png"/><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hyperlink" Target="https://protect-us.mimecast.com/s/V8DLC68wWvhrVMl7i6jJdM?domain=litfl.com/" TargetMode="External"/><Relationship Id="rId2" Type="http://schemas.openxmlformats.org/officeDocument/2006/relationships/hyperlink" Target="https://protect-us.mimecast.com/s/Qx_4C5yv7rCZgRY3Szm3-c?domain=youtube.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person's mouth&#10;&#10;Description automatically generated with low confidence">
            <a:extLst>
              <a:ext uri="{FF2B5EF4-FFF2-40B4-BE49-F238E27FC236}">
                <a16:creationId xmlns:a16="http://schemas.microsoft.com/office/drawing/2014/main" id="{FA57926E-A8F3-230E-6F82-572E5D0B5B9A}"/>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2117E339-890A-BD9F-6FEB-064A02A65ACE}"/>
              </a:ext>
            </a:extLst>
          </p:cNvPr>
          <p:cNvSpPr>
            <a:spLocks noGrp="1"/>
          </p:cNvSpPr>
          <p:nvPr>
            <p:ph type="ctrTitle"/>
          </p:nvPr>
        </p:nvSpPr>
        <p:spPr>
          <a:xfrm>
            <a:off x="1524000" y="1122362"/>
            <a:ext cx="9144000" cy="2900518"/>
          </a:xfrm>
        </p:spPr>
        <p:txBody>
          <a:bodyPr>
            <a:normAutofit/>
          </a:bodyPr>
          <a:lstStyle/>
          <a:p>
            <a:r>
              <a:rPr lang="en-US" b="1" dirty="0">
                <a:solidFill>
                  <a:srgbClr val="FFFFFF"/>
                </a:solidFill>
              </a:rPr>
              <a:t>Surgical Airway for EMS</a:t>
            </a:r>
          </a:p>
        </p:txBody>
      </p:sp>
      <p:sp>
        <p:nvSpPr>
          <p:cNvPr id="3" name="Subtitle 2">
            <a:extLst>
              <a:ext uri="{FF2B5EF4-FFF2-40B4-BE49-F238E27FC236}">
                <a16:creationId xmlns:a16="http://schemas.microsoft.com/office/drawing/2014/main" id="{5362580E-DD30-9377-64AD-E8278B40CA43}"/>
              </a:ext>
            </a:extLst>
          </p:cNvPr>
          <p:cNvSpPr>
            <a:spLocks noGrp="1"/>
          </p:cNvSpPr>
          <p:nvPr>
            <p:ph type="subTitle" idx="1"/>
          </p:nvPr>
        </p:nvSpPr>
        <p:spPr>
          <a:xfrm>
            <a:off x="1524000" y="4159404"/>
            <a:ext cx="9144000" cy="1732349"/>
          </a:xfrm>
        </p:spPr>
        <p:txBody>
          <a:bodyPr>
            <a:normAutofit lnSpcReduction="10000"/>
          </a:bodyPr>
          <a:lstStyle/>
          <a:p>
            <a:pPr algn="l"/>
            <a:r>
              <a:rPr lang="en-US" sz="2000" dirty="0">
                <a:solidFill>
                  <a:srgbClr val="FFFFFF"/>
                </a:solidFill>
              </a:rPr>
              <a:t>Educational program</a:t>
            </a:r>
          </a:p>
          <a:p>
            <a:pPr algn="l"/>
            <a:r>
              <a:rPr lang="en-US" sz="2000" dirty="0">
                <a:solidFill>
                  <a:srgbClr val="FFFFFF"/>
                </a:solidFill>
              </a:rPr>
              <a:t>The Suffolk County Regional Emergency Medical Advisory Committee and the Rapid Sequence Intubation </a:t>
            </a:r>
            <a:r>
              <a:rPr lang="en-US" sz="2000" dirty="0" smtClean="0">
                <a:solidFill>
                  <a:srgbClr val="FFFFFF"/>
                </a:solidFill>
              </a:rPr>
              <a:t>Subcommittee</a:t>
            </a:r>
          </a:p>
          <a:p>
            <a:pPr algn="l"/>
            <a:r>
              <a:rPr lang="en-US" sz="2000" dirty="0" smtClean="0">
                <a:solidFill>
                  <a:srgbClr val="FFFFFF"/>
                </a:solidFill>
              </a:rPr>
              <a:t>Suffolk County Program Agency</a:t>
            </a:r>
            <a:endParaRPr lang="en-US" sz="2000" dirty="0">
              <a:solidFill>
                <a:srgbClr val="FFFFFF"/>
              </a:solidFill>
            </a:endParaRPr>
          </a:p>
          <a:p>
            <a:pPr algn="l"/>
            <a:r>
              <a:rPr lang="en-US" sz="2000" dirty="0" smtClean="0">
                <a:solidFill>
                  <a:srgbClr val="FFFFFF"/>
                </a:solidFill>
              </a:rPr>
              <a:t>July </a:t>
            </a:r>
            <a:r>
              <a:rPr lang="en-US" sz="2000" dirty="0">
                <a:solidFill>
                  <a:srgbClr val="FFFFFF"/>
                </a:solidFill>
              </a:rPr>
              <a:t>1, </a:t>
            </a:r>
            <a:r>
              <a:rPr lang="en-US" sz="2000" dirty="0" smtClean="0">
                <a:solidFill>
                  <a:srgbClr val="FFFFFF"/>
                </a:solidFill>
              </a:rPr>
              <a:t>2025</a:t>
            </a:r>
            <a:endParaRPr lang="en-US" sz="2000" dirty="0">
              <a:solidFill>
                <a:srgbClr val="FFFFFF"/>
              </a:solidFill>
            </a:endParaRPr>
          </a:p>
          <a:p>
            <a:pPr algn="l"/>
            <a:endParaRPr lang="en-US" sz="2000" dirty="0">
              <a:solidFill>
                <a:srgbClr val="FFFFFF"/>
              </a:solidFill>
            </a:endParaRPr>
          </a:p>
        </p:txBody>
      </p:sp>
    </p:spTree>
    <p:extLst>
      <p:ext uri="{BB962C8B-B14F-4D97-AF65-F5344CB8AC3E}">
        <p14:creationId xmlns:p14="http://schemas.microsoft.com/office/powerpoint/2010/main" val="78535238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71ECE8-AE3A-022A-F212-286103B5B07C}"/>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Indications for Surgical Airway</a:t>
            </a:r>
          </a:p>
        </p:txBody>
      </p:sp>
      <p:sp>
        <p:nvSpPr>
          <p:cNvPr id="3" name="Content Placeholder 2">
            <a:extLst>
              <a:ext uri="{FF2B5EF4-FFF2-40B4-BE49-F238E27FC236}">
                <a16:creationId xmlns:a16="http://schemas.microsoft.com/office/drawing/2014/main" id="{CB2973D2-7882-882A-C805-62A9B637E744}"/>
              </a:ext>
            </a:extLst>
          </p:cNvPr>
          <p:cNvSpPr>
            <a:spLocks noGrp="1"/>
          </p:cNvSpPr>
          <p:nvPr>
            <p:ph idx="1"/>
          </p:nvPr>
        </p:nvSpPr>
        <p:spPr>
          <a:xfrm>
            <a:off x="890339" y="4636008"/>
            <a:ext cx="3951292" cy="1572768"/>
          </a:xfrm>
        </p:spPr>
        <p:txBody>
          <a:bodyPr vert="horz" lIns="91440" tIns="45720" rIns="91440" bIns="45720" rtlCol="0">
            <a:normAutofit/>
          </a:bodyPr>
          <a:lstStyle/>
          <a:p>
            <a:pPr marL="0" indent="0">
              <a:buNone/>
            </a:pPr>
            <a:r>
              <a:rPr lang="en-US" dirty="0"/>
              <a:t>Fourth, try </a:t>
            </a:r>
            <a:r>
              <a:rPr lang="en-US" i="1" dirty="0"/>
              <a:t>one last attempt </a:t>
            </a:r>
            <a:r>
              <a:rPr lang="en-US" dirty="0"/>
              <a:t>to ventilate using BLS airway techniques</a:t>
            </a:r>
          </a:p>
        </p:txBody>
      </p:sp>
      <p:sp>
        <p:nvSpPr>
          <p:cNvPr id="43"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91B3A22-593B-969A-4E6B-B0E60D5F96BE}"/>
              </a:ext>
            </a:extLst>
          </p:cNvPr>
          <p:cNvPicPr>
            <a:picLocks noChangeAspect="1"/>
          </p:cNvPicPr>
          <p:nvPr/>
        </p:nvPicPr>
        <p:blipFill rotWithShape="1">
          <a:blip r:embed="rId3">
            <a:extLst>
              <a:ext uri="{28A0092B-C50C-407E-A947-70E740481C1C}">
                <a14:useLocalDpi xmlns:a14="http://schemas.microsoft.com/office/drawing/2010/main" val="0"/>
              </a:ext>
            </a:extLst>
          </a:blip>
          <a:srcRect l="1980" r="19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71737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F8F0C-EF4B-AF68-9049-2F3A94799FDB}"/>
              </a:ext>
            </a:extLst>
          </p:cNvPr>
          <p:cNvSpPr>
            <a:spLocks noGrp="1"/>
          </p:cNvSpPr>
          <p:nvPr>
            <p:ph type="title"/>
          </p:nvPr>
        </p:nvSpPr>
        <p:spPr>
          <a:xfrm>
            <a:off x="640080" y="325369"/>
            <a:ext cx="4368602" cy="1956841"/>
          </a:xfrm>
        </p:spPr>
        <p:txBody>
          <a:bodyPr anchor="b">
            <a:normAutofit/>
          </a:bodyPr>
          <a:lstStyle/>
          <a:p>
            <a:r>
              <a:rPr lang="en-US" sz="5400"/>
              <a:t>Indications for Surgical Airway</a:t>
            </a:r>
          </a:p>
        </p:txBody>
      </p:sp>
      <p:sp>
        <p:nvSpPr>
          <p:cNvPr id="11"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FD2351-21DA-9A7A-634A-4367DD17718E}"/>
              </a:ext>
            </a:extLst>
          </p:cNvPr>
          <p:cNvSpPr>
            <a:spLocks noGrp="1"/>
          </p:cNvSpPr>
          <p:nvPr>
            <p:ph idx="1"/>
          </p:nvPr>
        </p:nvSpPr>
        <p:spPr>
          <a:xfrm>
            <a:off x="640080" y="2872899"/>
            <a:ext cx="4243589" cy="3320668"/>
          </a:xfrm>
        </p:spPr>
        <p:txBody>
          <a:bodyPr>
            <a:normAutofit/>
          </a:bodyPr>
          <a:lstStyle/>
          <a:p>
            <a:pPr marL="0" indent="0">
              <a:buNone/>
            </a:pPr>
            <a:r>
              <a:rPr lang="en-US" dirty="0"/>
              <a:t>Finally, attempt a surgical airway</a:t>
            </a:r>
          </a:p>
        </p:txBody>
      </p:sp>
      <p:pic>
        <p:nvPicPr>
          <p:cNvPr id="4" name="Picture 3">
            <a:extLst>
              <a:ext uri="{FF2B5EF4-FFF2-40B4-BE49-F238E27FC236}">
                <a16:creationId xmlns:a16="http://schemas.microsoft.com/office/drawing/2014/main" id="{9099F120-7CED-C16A-F72E-3AF42BB97AFD}"/>
              </a:ext>
            </a:extLst>
          </p:cNvPr>
          <p:cNvPicPr>
            <a:picLocks noChangeAspect="1"/>
          </p:cNvPicPr>
          <p:nvPr/>
        </p:nvPicPr>
        <p:blipFill rotWithShape="1">
          <a:blip r:embed="rId3"/>
          <a:srcRect l="17089" r="2498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433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F8F0C-EF4B-AF68-9049-2F3A94799FDB}"/>
              </a:ext>
            </a:extLst>
          </p:cNvPr>
          <p:cNvSpPr>
            <a:spLocks noGrp="1"/>
          </p:cNvSpPr>
          <p:nvPr>
            <p:ph type="title"/>
          </p:nvPr>
        </p:nvSpPr>
        <p:spPr>
          <a:xfrm>
            <a:off x="8016756" y="385563"/>
            <a:ext cx="3336545" cy="1657614"/>
          </a:xfrm>
        </p:spPr>
        <p:txBody>
          <a:bodyPr>
            <a:normAutofit/>
          </a:bodyPr>
          <a:lstStyle/>
          <a:p>
            <a:r>
              <a:rPr lang="en-US" sz="4000" b="1" dirty="0"/>
              <a:t>Equipment</a:t>
            </a:r>
          </a:p>
        </p:txBody>
      </p:sp>
      <p:pic>
        <p:nvPicPr>
          <p:cNvPr id="9" name="Picture 8">
            <a:extLst>
              <a:ext uri="{FF2B5EF4-FFF2-40B4-BE49-F238E27FC236}">
                <a16:creationId xmlns:a16="http://schemas.microsoft.com/office/drawing/2014/main" id="{FA80DD8C-4062-9574-840A-C7469834C02E}"/>
              </a:ext>
            </a:extLst>
          </p:cNvPr>
          <p:cNvPicPr>
            <a:picLocks noChangeAspect="1"/>
          </p:cNvPicPr>
          <p:nvPr/>
        </p:nvPicPr>
        <p:blipFill rotWithShape="1">
          <a:blip r:embed="rId3"/>
          <a:srcRect t="1404" r="-4" b="6088"/>
          <a:stretch/>
        </p:blipFill>
        <p:spPr>
          <a:xfrm>
            <a:off x="402608" y="487505"/>
            <a:ext cx="3917965" cy="3624287"/>
          </a:xfrm>
          <a:prstGeom prst="rect">
            <a:avLst/>
          </a:prstGeom>
        </p:spPr>
      </p:pic>
      <p:pic>
        <p:nvPicPr>
          <p:cNvPr id="11" name="Picture 10">
            <a:extLst>
              <a:ext uri="{FF2B5EF4-FFF2-40B4-BE49-F238E27FC236}">
                <a16:creationId xmlns:a16="http://schemas.microsoft.com/office/drawing/2014/main" id="{C41A6A35-647E-4225-F58B-3AAA3A040605}"/>
              </a:ext>
            </a:extLst>
          </p:cNvPr>
          <p:cNvPicPr>
            <a:picLocks noChangeAspect="1"/>
          </p:cNvPicPr>
          <p:nvPr/>
        </p:nvPicPr>
        <p:blipFill rotWithShape="1">
          <a:blip r:embed="rId4"/>
          <a:srcRect t="16217" r="3" b="3"/>
          <a:stretch/>
        </p:blipFill>
        <p:spPr>
          <a:xfrm>
            <a:off x="4653132" y="385563"/>
            <a:ext cx="3031065" cy="1695117"/>
          </a:xfrm>
          <a:prstGeom prst="rect">
            <a:avLst/>
          </a:prstGeom>
        </p:spPr>
      </p:pic>
      <p:pic>
        <p:nvPicPr>
          <p:cNvPr id="10" name="Picture 9">
            <a:extLst>
              <a:ext uri="{FF2B5EF4-FFF2-40B4-BE49-F238E27FC236}">
                <a16:creationId xmlns:a16="http://schemas.microsoft.com/office/drawing/2014/main" id="{41D30AB1-83CA-A198-65C9-FA103BDE8B95}"/>
              </a:ext>
            </a:extLst>
          </p:cNvPr>
          <p:cNvPicPr>
            <a:picLocks noChangeAspect="1"/>
          </p:cNvPicPr>
          <p:nvPr/>
        </p:nvPicPr>
        <p:blipFill rotWithShape="1">
          <a:blip r:embed="rId5"/>
          <a:srcRect l="2310" r="168" b="-1"/>
          <a:stretch/>
        </p:blipFill>
        <p:spPr>
          <a:xfrm>
            <a:off x="4904474" y="2424609"/>
            <a:ext cx="2624642" cy="1799367"/>
          </a:xfrm>
          <a:prstGeom prst="rect">
            <a:avLst/>
          </a:prstGeom>
        </p:spPr>
      </p:pic>
      <p:pic>
        <p:nvPicPr>
          <p:cNvPr id="15" name="Picture 14">
            <a:extLst>
              <a:ext uri="{FF2B5EF4-FFF2-40B4-BE49-F238E27FC236}">
                <a16:creationId xmlns:a16="http://schemas.microsoft.com/office/drawing/2014/main" id="{99CF0B58-70CF-7106-55C0-8B6BB6909651}"/>
              </a:ext>
            </a:extLst>
          </p:cNvPr>
          <p:cNvPicPr>
            <a:picLocks noChangeAspect="1"/>
          </p:cNvPicPr>
          <p:nvPr/>
        </p:nvPicPr>
        <p:blipFill rotWithShape="1">
          <a:blip r:embed="rId6"/>
          <a:srcRect t="4743" r="1" b="8372"/>
          <a:stretch/>
        </p:blipFill>
        <p:spPr>
          <a:xfrm>
            <a:off x="69554" y="5024019"/>
            <a:ext cx="2143763" cy="1580181"/>
          </a:xfrm>
          <a:prstGeom prst="rect">
            <a:avLst/>
          </a:prstGeom>
        </p:spPr>
      </p:pic>
      <p:pic>
        <p:nvPicPr>
          <p:cNvPr id="14" name="Picture 13">
            <a:extLst>
              <a:ext uri="{FF2B5EF4-FFF2-40B4-BE49-F238E27FC236}">
                <a16:creationId xmlns:a16="http://schemas.microsoft.com/office/drawing/2014/main" id="{014DD79B-A808-94BB-D868-C5F9D7988269}"/>
              </a:ext>
            </a:extLst>
          </p:cNvPr>
          <p:cNvPicPr>
            <a:picLocks noChangeAspect="1"/>
          </p:cNvPicPr>
          <p:nvPr/>
        </p:nvPicPr>
        <p:blipFill rotWithShape="1">
          <a:blip r:embed="rId7"/>
          <a:srcRect r="3" b="8321"/>
          <a:stretch/>
        </p:blipFill>
        <p:spPr>
          <a:xfrm>
            <a:off x="2432832" y="5061821"/>
            <a:ext cx="1887736" cy="1298031"/>
          </a:xfrm>
          <a:prstGeom prst="rect">
            <a:avLst/>
          </a:prstGeom>
        </p:spPr>
      </p:pic>
      <p:pic>
        <p:nvPicPr>
          <p:cNvPr id="16" name="Picture 15">
            <a:extLst>
              <a:ext uri="{FF2B5EF4-FFF2-40B4-BE49-F238E27FC236}">
                <a16:creationId xmlns:a16="http://schemas.microsoft.com/office/drawing/2014/main" id="{663D091B-B910-4FC2-9332-762A42072DC6}"/>
              </a:ext>
            </a:extLst>
          </p:cNvPr>
          <p:cNvPicPr>
            <a:picLocks noChangeAspect="1"/>
          </p:cNvPicPr>
          <p:nvPr/>
        </p:nvPicPr>
        <p:blipFill rotWithShape="1">
          <a:blip r:embed="rId8"/>
          <a:srcRect l="9263" r="14460" b="3"/>
          <a:stretch/>
        </p:blipFill>
        <p:spPr>
          <a:xfrm>
            <a:off x="4921800" y="4760472"/>
            <a:ext cx="2489167" cy="1843723"/>
          </a:xfrm>
          <a:prstGeom prst="rect">
            <a:avLst/>
          </a:prstGeom>
        </p:spPr>
      </p:pic>
      <p:sp>
        <p:nvSpPr>
          <p:cNvPr id="7" name="Content Placeholder 6">
            <a:extLst>
              <a:ext uri="{FF2B5EF4-FFF2-40B4-BE49-F238E27FC236}">
                <a16:creationId xmlns:a16="http://schemas.microsoft.com/office/drawing/2014/main" id="{D7855CDC-F8C6-BEEF-EC97-387B3D361CBB}"/>
              </a:ext>
            </a:extLst>
          </p:cNvPr>
          <p:cNvSpPr>
            <a:spLocks noGrp="1"/>
          </p:cNvSpPr>
          <p:nvPr>
            <p:ph idx="1"/>
          </p:nvPr>
        </p:nvSpPr>
        <p:spPr>
          <a:xfrm>
            <a:off x="7779963" y="1939056"/>
            <a:ext cx="4189298" cy="4665139"/>
          </a:xfrm>
        </p:spPr>
        <p:txBody>
          <a:bodyPr>
            <a:normAutofit lnSpcReduction="10000"/>
          </a:bodyPr>
          <a:lstStyle/>
          <a:p>
            <a:pPr>
              <a:buFont typeface="Wingdings" panose="05000000000000000000" pitchFamily="2" charset="2"/>
              <a:buChar char="ü"/>
            </a:pPr>
            <a:r>
              <a:rPr lang="en-US" sz="2400" dirty="0"/>
              <a:t>Scalpel (No 10 is best- and have an extra) </a:t>
            </a:r>
          </a:p>
          <a:p>
            <a:pPr>
              <a:buFont typeface="Wingdings" panose="05000000000000000000" pitchFamily="2" charset="2"/>
              <a:buChar char="ü"/>
            </a:pPr>
            <a:r>
              <a:rPr lang="en-US" sz="2400" dirty="0"/>
              <a:t>Bougie</a:t>
            </a:r>
          </a:p>
          <a:p>
            <a:pPr>
              <a:buFont typeface="Wingdings" panose="05000000000000000000" pitchFamily="2" charset="2"/>
              <a:buChar char="ü"/>
            </a:pPr>
            <a:r>
              <a:rPr lang="en-US" sz="2400" dirty="0"/>
              <a:t>6-0 Endo-tracheal tube with a cuff (have an extra)</a:t>
            </a:r>
          </a:p>
          <a:p>
            <a:pPr>
              <a:buFont typeface="Wingdings" panose="05000000000000000000" pitchFamily="2" charset="2"/>
              <a:buChar char="ü"/>
            </a:pPr>
            <a:r>
              <a:rPr lang="en-US" sz="2400" dirty="0"/>
              <a:t>Gauze to pack the surgical wound (that will be bleeding)</a:t>
            </a:r>
          </a:p>
          <a:p>
            <a:pPr>
              <a:buFont typeface="Wingdings" panose="05000000000000000000" pitchFamily="2" charset="2"/>
              <a:buChar char="ü"/>
            </a:pPr>
            <a:r>
              <a:rPr lang="en-US" sz="2400" dirty="0"/>
              <a:t>Tape to secure the tube in place</a:t>
            </a:r>
          </a:p>
          <a:p>
            <a:pPr>
              <a:buFont typeface="Wingdings" panose="05000000000000000000" pitchFamily="2" charset="2"/>
              <a:buChar char="ü"/>
            </a:pPr>
            <a:r>
              <a:rPr lang="en-US" sz="2400" dirty="0"/>
              <a:t>BVM </a:t>
            </a:r>
          </a:p>
          <a:p>
            <a:pPr>
              <a:buFont typeface="Wingdings" panose="05000000000000000000" pitchFamily="2" charset="2"/>
              <a:buChar char="ü"/>
            </a:pPr>
            <a:r>
              <a:rPr lang="en-US" sz="2400" dirty="0"/>
              <a:t>Wave-from capnography monitoring</a:t>
            </a:r>
          </a:p>
          <a:p>
            <a:pPr>
              <a:buFont typeface="Wingdings" panose="05000000000000000000" pitchFamily="2" charset="2"/>
              <a:buChar char="ü"/>
            </a:pPr>
            <a:endParaRPr lang="en-US" sz="2400" dirty="0"/>
          </a:p>
        </p:txBody>
      </p:sp>
      <p:cxnSp>
        <p:nvCxnSpPr>
          <p:cNvPr id="26" name="Straight Connector 25">
            <a:extLst>
              <a:ext uri="{FF2B5EF4-FFF2-40B4-BE49-F238E27FC236}">
                <a16:creationId xmlns:a16="http://schemas.microsoft.com/office/drawing/2014/main" id="{822A5670-0F7B-4199-AEAB-33FBA9CEA44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6858001"/>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BB1744D-A7DF-4B65-B6E3-DCF12BB2D86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2DD753-EA38-4E86-91FB-05041A44A28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A63E78-7704-45EF-B5D3-EADDF5D826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218591"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31BFB6-4CF4-99D3-4AB7-0F3E510D9433}"/>
              </a:ext>
            </a:extLst>
          </p:cNvPr>
          <p:cNvCxnSpPr/>
          <p:nvPr/>
        </p:nvCxnSpPr>
        <p:spPr>
          <a:xfrm>
            <a:off x="8016756" y="1641231"/>
            <a:ext cx="3048197"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351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ECE8-AE3A-022A-F212-286103B5B07C}"/>
              </a:ext>
            </a:extLst>
          </p:cNvPr>
          <p:cNvSpPr>
            <a:spLocks noGrp="1"/>
          </p:cNvSpPr>
          <p:nvPr>
            <p:ph type="title"/>
          </p:nvPr>
        </p:nvSpPr>
        <p:spPr>
          <a:xfrm>
            <a:off x="298939" y="42862"/>
            <a:ext cx="10515600" cy="1325563"/>
          </a:xfrm>
        </p:spPr>
        <p:txBody>
          <a:bodyPr/>
          <a:lstStyle/>
          <a:p>
            <a:r>
              <a:rPr lang="en-US" dirty="0"/>
              <a:t>The Surgical Airway Procedure</a:t>
            </a:r>
          </a:p>
        </p:txBody>
      </p:sp>
      <p:sp>
        <p:nvSpPr>
          <p:cNvPr id="10" name="Content Placeholder 9">
            <a:extLst>
              <a:ext uri="{FF2B5EF4-FFF2-40B4-BE49-F238E27FC236}">
                <a16:creationId xmlns:a16="http://schemas.microsoft.com/office/drawing/2014/main" id="{C34C981F-B204-0CCF-F39F-CD23778E7C53}"/>
              </a:ext>
            </a:extLst>
          </p:cNvPr>
          <p:cNvSpPr>
            <a:spLocks noGrp="1"/>
          </p:cNvSpPr>
          <p:nvPr>
            <p:ph idx="1"/>
          </p:nvPr>
        </p:nvSpPr>
        <p:spPr>
          <a:xfrm>
            <a:off x="204656" y="1368425"/>
            <a:ext cx="7169159" cy="4351338"/>
          </a:xfrm>
        </p:spPr>
        <p:txBody>
          <a:bodyPr/>
          <a:lstStyle/>
          <a:p>
            <a:pPr marL="0" indent="0">
              <a:buNone/>
            </a:pPr>
            <a:r>
              <a:rPr lang="en-US" dirty="0"/>
              <a:t>Use non-dominant hand to palpate the landmarks over the anterior neck to identify the larynx and the cricothyroid membrane</a:t>
            </a:r>
          </a:p>
        </p:txBody>
      </p:sp>
      <p:pic>
        <p:nvPicPr>
          <p:cNvPr id="12" name="Picture 11">
            <a:extLst>
              <a:ext uri="{FF2B5EF4-FFF2-40B4-BE49-F238E27FC236}">
                <a16:creationId xmlns:a16="http://schemas.microsoft.com/office/drawing/2014/main" id="{F196CE37-28F6-6C5C-15B9-67EC5F69241A}"/>
              </a:ext>
            </a:extLst>
          </p:cNvPr>
          <p:cNvPicPr>
            <a:picLocks noChangeAspect="1"/>
          </p:cNvPicPr>
          <p:nvPr/>
        </p:nvPicPr>
        <p:blipFill rotWithShape="1">
          <a:blip r:embed="rId3"/>
          <a:srcRect t="8897" b="11885"/>
          <a:stretch/>
        </p:blipFill>
        <p:spPr>
          <a:xfrm>
            <a:off x="444562" y="2961665"/>
            <a:ext cx="7515225" cy="3350235"/>
          </a:xfrm>
          <a:prstGeom prst="rect">
            <a:avLst/>
          </a:prstGeom>
        </p:spPr>
      </p:pic>
      <p:pic>
        <p:nvPicPr>
          <p:cNvPr id="13" name="Picture 12">
            <a:extLst>
              <a:ext uri="{FF2B5EF4-FFF2-40B4-BE49-F238E27FC236}">
                <a16:creationId xmlns:a16="http://schemas.microsoft.com/office/drawing/2014/main" id="{55A81528-8FB7-8928-B9A6-133AAB6129A3}"/>
              </a:ext>
            </a:extLst>
          </p:cNvPr>
          <p:cNvPicPr>
            <a:picLocks noChangeAspect="1"/>
          </p:cNvPicPr>
          <p:nvPr/>
        </p:nvPicPr>
        <p:blipFill>
          <a:blip r:embed="rId4"/>
          <a:stretch>
            <a:fillRect/>
          </a:stretch>
        </p:blipFill>
        <p:spPr>
          <a:xfrm>
            <a:off x="8083795" y="846931"/>
            <a:ext cx="3903549" cy="5464969"/>
          </a:xfrm>
          <a:prstGeom prst="rect">
            <a:avLst/>
          </a:prstGeom>
        </p:spPr>
      </p:pic>
    </p:spTree>
    <p:extLst>
      <p:ext uri="{BB962C8B-B14F-4D97-AF65-F5344CB8AC3E}">
        <p14:creationId xmlns:p14="http://schemas.microsoft.com/office/powerpoint/2010/main" val="2737532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FD2351-21DA-9A7A-634A-4367DD17718E}"/>
              </a:ext>
            </a:extLst>
          </p:cNvPr>
          <p:cNvSpPr>
            <a:spLocks noGrp="1"/>
          </p:cNvSpPr>
          <p:nvPr>
            <p:ph idx="1"/>
          </p:nvPr>
        </p:nvSpPr>
        <p:spPr>
          <a:xfrm>
            <a:off x="735619" y="829163"/>
            <a:ext cx="10515600" cy="4351338"/>
          </a:xfrm>
        </p:spPr>
        <p:txBody>
          <a:bodyPr/>
          <a:lstStyle/>
          <a:p>
            <a:pPr marL="0" indent="0">
              <a:buNone/>
            </a:pPr>
            <a:r>
              <a:rPr lang="en-US" dirty="0"/>
              <a:t>Use the index finger to palpate the cricothyroid membrane while using the thumb and second finger to stabilize the larynx and continue to hold the larynx with the non-dominant hand throughout the procedure</a:t>
            </a:r>
          </a:p>
          <a:p>
            <a:endParaRPr lang="en-US" dirty="0"/>
          </a:p>
        </p:txBody>
      </p:sp>
      <p:pic>
        <p:nvPicPr>
          <p:cNvPr id="5" name="Picture 4">
            <a:extLst>
              <a:ext uri="{FF2B5EF4-FFF2-40B4-BE49-F238E27FC236}">
                <a16:creationId xmlns:a16="http://schemas.microsoft.com/office/drawing/2014/main" id="{8AE6B8CC-67A8-4400-4D20-DA4208707C39}"/>
              </a:ext>
            </a:extLst>
          </p:cNvPr>
          <p:cNvPicPr>
            <a:picLocks noChangeAspect="1"/>
          </p:cNvPicPr>
          <p:nvPr/>
        </p:nvPicPr>
        <p:blipFill rotWithShape="1">
          <a:blip r:embed="rId3"/>
          <a:srcRect l="32217" t="5808" r="3983" b="24086"/>
          <a:stretch/>
        </p:blipFill>
        <p:spPr>
          <a:xfrm>
            <a:off x="735619" y="2655825"/>
            <a:ext cx="4794740" cy="2964840"/>
          </a:xfrm>
          <a:prstGeom prst="rect">
            <a:avLst/>
          </a:prstGeom>
        </p:spPr>
      </p:pic>
      <p:pic>
        <p:nvPicPr>
          <p:cNvPr id="7" name="Picture 6">
            <a:extLst>
              <a:ext uri="{FF2B5EF4-FFF2-40B4-BE49-F238E27FC236}">
                <a16:creationId xmlns:a16="http://schemas.microsoft.com/office/drawing/2014/main" id="{61885B57-EB4F-6536-1ED5-4963D03EC6C0}"/>
              </a:ext>
            </a:extLst>
          </p:cNvPr>
          <p:cNvPicPr>
            <a:picLocks noChangeAspect="1"/>
          </p:cNvPicPr>
          <p:nvPr/>
        </p:nvPicPr>
        <p:blipFill rotWithShape="1">
          <a:blip r:embed="rId4"/>
          <a:srcRect l="32786" t="5510" r="3414" b="27962"/>
          <a:stretch/>
        </p:blipFill>
        <p:spPr>
          <a:xfrm>
            <a:off x="6661643" y="3429000"/>
            <a:ext cx="5052580" cy="2964840"/>
          </a:xfrm>
          <a:prstGeom prst="rect">
            <a:avLst/>
          </a:prstGeom>
        </p:spPr>
      </p:pic>
    </p:spTree>
    <p:extLst>
      <p:ext uri="{BB962C8B-B14F-4D97-AF65-F5344CB8AC3E}">
        <p14:creationId xmlns:p14="http://schemas.microsoft.com/office/powerpoint/2010/main" val="3587796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973D2-7882-882A-C805-62A9B637E744}"/>
              </a:ext>
            </a:extLst>
          </p:cNvPr>
          <p:cNvSpPr>
            <a:spLocks noGrp="1"/>
          </p:cNvSpPr>
          <p:nvPr>
            <p:ph idx="1"/>
          </p:nvPr>
        </p:nvSpPr>
        <p:spPr>
          <a:xfrm>
            <a:off x="943708" y="363416"/>
            <a:ext cx="10515600" cy="6494584"/>
          </a:xfrm>
        </p:spPr>
        <p:txBody>
          <a:bodyPr>
            <a:normAutofit/>
          </a:bodyPr>
          <a:lstStyle/>
          <a:p>
            <a:pPr marL="0" indent="0" algn="ctr">
              <a:buNone/>
            </a:pPr>
            <a:r>
              <a:rPr lang="en-US" dirty="0"/>
              <a:t>Take the scalpel with the dominant hand and make a 4cm vertical incision (down the length of the body and not across it) through the skin overlying the cricothyroid membrane – deep enough to get through all layers of skin and down onto the cartilages</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Expect that this will be very </a:t>
            </a:r>
            <a:r>
              <a:rPr lang="en-US" dirty="0">
                <a:solidFill>
                  <a:srgbClr val="C00000"/>
                </a:solidFill>
              </a:rPr>
              <a:t>bloody</a:t>
            </a:r>
            <a:r>
              <a:rPr lang="en-US" dirty="0"/>
              <a:t>, and you need to move quickly</a:t>
            </a:r>
          </a:p>
          <a:p>
            <a:pPr algn="ctr"/>
            <a:endParaRPr lang="en-US" dirty="0"/>
          </a:p>
        </p:txBody>
      </p:sp>
      <p:pic>
        <p:nvPicPr>
          <p:cNvPr id="5" name="Picture 4">
            <a:extLst>
              <a:ext uri="{FF2B5EF4-FFF2-40B4-BE49-F238E27FC236}">
                <a16:creationId xmlns:a16="http://schemas.microsoft.com/office/drawing/2014/main" id="{29741499-B0EC-9647-F588-C8661B08CB18}"/>
              </a:ext>
            </a:extLst>
          </p:cNvPr>
          <p:cNvPicPr>
            <a:picLocks noChangeAspect="1"/>
          </p:cNvPicPr>
          <p:nvPr/>
        </p:nvPicPr>
        <p:blipFill rotWithShape="1">
          <a:blip r:embed="rId3"/>
          <a:srcRect b="16321"/>
          <a:stretch/>
        </p:blipFill>
        <p:spPr>
          <a:xfrm>
            <a:off x="2338387" y="2099895"/>
            <a:ext cx="7515225" cy="3538904"/>
          </a:xfrm>
          <a:prstGeom prst="rect">
            <a:avLst/>
          </a:prstGeom>
        </p:spPr>
      </p:pic>
      <p:sp>
        <p:nvSpPr>
          <p:cNvPr id="6" name="Arrow: Up-Down 5">
            <a:extLst>
              <a:ext uri="{FF2B5EF4-FFF2-40B4-BE49-F238E27FC236}">
                <a16:creationId xmlns:a16="http://schemas.microsoft.com/office/drawing/2014/main" id="{AA6BF1FB-B8E8-93D8-7704-28963B160B40}"/>
              </a:ext>
            </a:extLst>
          </p:cNvPr>
          <p:cNvSpPr/>
          <p:nvPr/>
        </p:nvSpPr>
        <p:spPr>
          <a:xfrm>
            <a:off x="1570892" y="2227385"/>
            <a:ext cx="484632" cy="341141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77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34C981F-B204-0CCF-F39F-CD23778E7C53}"/>
              </a:ext>
            </a:extLst>
          </p:cNvPr>
          <p:cNvSpPr>
            <a:spLocks noGrp="1"/>
          </p:cNvSpPr>
          <p:nvPr>
            <p:ph idx="1"/>
          </p:nvPr>
        </p:nvSpPr>
        <p:spPr>
          <a:xfrm>
            <a:off x="990600" y="1356702"/>
            <a:ext cx="10515600" cy="4351338"/>
          </a:xfrm>
        </p:spPr>
        <p:txBody>
          <a:bodyPr/>
          <a:lstStyle/>
          <a:p>
            <a:pPr marL="0" indent="0" algn="ctr">
              <a:buNone/>
            </a:pPr>
            <a:r>
              <a:rPr lang="en-US" dirty="0"/>
              <a:t>With the dominant hand, insert your index finger into the surgical wound and bluntly dissect down and around to make a hole</a:t>
            </a:r>
          </a:p>
        </p:txBody>
      </p:sp>
      <p:pic>
        <p:nvPicPr>
          <p:cNvPr id="4" name="Picture 3">
            <a:extLst>
              <a:ext uri="{FF2B5EF4-FFF2-40B4-BE49-F238E27FC236}">
                <a16:creationId xmlns:a16="http://schemas.microsoft.com/office/drawing/2014/main" id="{6A29830A-1693-2415-E5A3-185B57407E72}"/>
              </a:ext>
            </a:extLst>
          </p:cNvPr>
          <p:cNvPicPr>
            <a:picLocks noChangeAspect="1"/>
          </p:cNvPicPr>
          <p:nvPr/>
        </p:nvPicPr>
        <p:blipFill rotWithShape="1">
          <a:blip r:embed="rId3"/>
          <a:srcRect b="18815"/>
          <a:stretch/>
        </p:blipFill>
        <p:spPr>
          <a:xfrm>
            <a:off x="2232879" y="2817263"/>
            <a:ext cx="7515225" cy="3433396"/>
          </a:xfrm>
          <a:prstGeom prst="rect">
            <a:avLst/>
          </a:prstGeom>
        </p:spPr>
      </p:pic>
      <p:pic>
        <p:nvPicPr>
          <p:cNvPr id="5" name="Picture 4">
            <a:extLst>
              <a:ext uri="{FF2B5EF4-FFF2-40B4-BE49-F238E27FC236}">
                <a16:creationId xmlns:a16="http://schemas.microsoft.com/office/drawing/2014/main" id="{156464CC-B635-2C50-54FA-60962BBF892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81" b="89820" l="9934" r="92384">
                        <a14:foregroundMark x1="90397" y1="49701" x2="92384" y2="65868"/>
                      </a14:backgroundRemoval>
                    </a14:imgEffect>
                  </a14:imgLayer>
                </a14:imgProps>
              </a:ext>
            </a:extLst>
          </a:blip>
          <a:stretch>
            <a:fillRect/>
          </a:stretch>
        </p:blipFill>
        <p:spPr>
          <a:xfrm rot="20297787">
            <a:off x="5791201" y="4366186"/>
            <a:ext cx="1905000" cy="1053427"/>
          </a:xfrm>
          <a:prstGeom prst="rect">
            <a:avLst/>
          </a:prstGeom>
        </p:spPr>
      </p:pic>
    </p:spTree>
    <p:extLst>
      <p:ext uri="{BB962C8B-B14F-4D97-AF65-F5344CB8AC3E}">
        <p14:creationId xmlns:p14="http://schemas.microsoft.com/office/powerpoint/2010/main" val="390332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FD2351-21DA-9A7A-634A-4367DD17718E}"/>
              </a:ext>
            </a:extLst>
          </p:cNvPr>
          <p:cNvSpPr>
            <a:spLocks noGrp="1"/>
          </p:cNvSpPr>
          <p:nvPr>
            <p:ph idx="1"/>
          </p:nvPr>
        </p:nvSpPr>
        <p:spPr>
          <a:xfrm>
            <a:off x="838200" y="1087071"/>
            <a:ext cx="10515600" cy="4351338"/>
          </a:xfrm>
        </p:spPr>
        <p:txBody>
          <a:bodyPr/>
          <a:lstStyle/>
          <a:p>
            <a:pPr marL="0" indent="0" algn="ctr">
              <a:buNone/>
            </a:pPr>
            <a:r>
              <a:rPr lang="en-US" dirty="0"/>
              <a:t>With the dominant hand, take up the scalpel and cut into the cricothyroid membrane making a horizontal incision</a:t>
            </a:r>
          </a:p>
          <a:p>
            <a:pPr algn="ctr"/>
            <a:endParaRPr lang="en-US" dirty="0"/>
          </a:p>
        </p:txBody>
      </p:sp>
      <p:pic>
        <p:nvPicPr>
          <p:cNvPr id="5" name="Picture 4">
            <a:extLst>
              <a:ext uri="{FF2B5EF4-FFF2-40B4-BE49-F238E27FC236}">
                <a16:creationId xmlns:a16="http://schemas.microsoft.com/office/drawing/2014/main" id="{49E7638E-8FA3-3013-EB1B-57F757691E2B}"/>
              </a:ext>
            </a:extLst>
          </p:cNvPr>
          <p:cNvPicPr>
            <a:picLocks noChangeAspect="1"/>
          </p:cNvPicPr>
          <p:nvPr/>
        </p:nvPicPr>
        <p:blipFill rotWithShape="1">
          <a:blip r:embed="rId3"/>
          <a:srcRect b="15766"/>
          <a:stretch/>
        </p:blipFill>
        <p:spPr>
          <a:xfrm>
            <a:off x="2162542" y="2404696"/>
            <a:ext cx="7515225" cy="3562350"/>
          </a:xfrm>
          <a:prstGeom prst="rect">
            <a:avLst/>
          </a:prstGeom>
        </p:spPr>
      </p:pic>
      <p:sp>
        <p:nvSpPr>
          <p:cNvPr id="6" name="Arrow: Up-Down 5">
            <a:extLst>
              <a:ext uri="{FF2B5EF4-FFF2-40B4-BE49-F238E27FC236}">
                <a16:creationId xmlns:a16="http://schemas.microsoft.com/office/drawing/2014/main" id="{7863F9AA-1285-1E16-2B05-13CBBA8556DB}"/>
              </a:ext>
            </a:extLst>
          </p:cNvPr>
          <p:cNvSpPr/>
          <p:nvPr/>
        </p:nvSpPr>
        <p:spPr>
          <a:xfrm rot="5400000">
            <a:off x="5677838" y="698989"/>
            <a:ext cx="484632" cy="341141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549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973D2-7882-882A-C805-62A9B637E744}"/>
              </a:ext>
            </a:extLst>
          </p:cNvPr>
          <p:cNvSpPr>
            <a:spLocks noGrp="1"/>
          </p:cNvSpPr>
          <p:nvPr>
            <p:ph idx="1"/>
          </p:nvPr>
        </p:nvSpPr>
        <p:spPr>
          <a:xfrm>
            <a:off x="117231" y="3068271"/>
            <a:ext cx="5791200" cy="4351338"/>
          </a:xfrm>
        </p:spPr>
        <p:txBody>
          <a:bodyPr/>
          <a:lstStyle/>
          <a:p>
            <a:pPr marL="0" indent="0">
              <a:buNone/>
            </a:pPr>
            <a:r>
              <a:rPr lang="en-US" dirty="0"/>
              <a:t>Appropriately dispose of the scalpel</a:t>
            </a:r>
          </a:p>
        </p:txBody>
      </p:sp>
      <p:pic>
        <p:nvPicPr>
          <p:cNvPr id="4" name="Picture 3">
            <a:extLst>
              <a:ext uri="{FF2B5EF4-FFF2-40B4-BE49-F238E27FC236}">
                <a16:creationId xmlns:a16="http://schemas.microsoft.com/office/drawing/2014/main" id="{CB8BE1C8-2938-4B57-9D5B-8C864CB97C6B}"/>
              </a:ext>
            </a:extLst>
          </p:cNvPr>
          <p:cNvPicPr>
            <a:picLocks noChangeAspect="1"/>
          </p:cNvPicPr>
          <p:nvPr/>
        </p:nvPicPr>
        <p:blipFill>
          <a:blip r:embed="rId3"/>
          <a:stretch>
            <a:fillRect/>
          </a:stretch>
        </p:blipFill>
        <p:spPr>
          <a:xfrm>
            <a:off x="5791200" y="407376"/>
            <a:ext cx="6043247" cy="6043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21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34C981F-B204-0CCF-F39F-CD23778E7C53}"/>
              </a:ext>
            </a:extLst>
          </p:cNvPr>
          <p:cNvSpPr>
            <a:spLocks noGrp="1"/>
          </p:cNvSpPr>
          <p:nvPr>
            <p:ph idx="1"/>
          </p:nvPr>
        </p:nvSpPr>
        <p:spPr>
          <a:xfrm>
            <a:off x="1060938" y="911225"/>
            <a:ext cx="10515600" cy="4351338"/>
          </a:xfrm>
        </p:spPr>
        <p:txBody>
          <a:bodyPr/>
          <a:lstStyle/>
          <a:p>
            <a:pPr marL="0" indent="0" algn="ctr">
              <a:buNone/>
            </a:pPr>
            <a:r>
              <a:rPr lang="en-US" dirty="0"/>
              <a:t>With the dominant hand, insert your index finger into the cricothyroid membrane and enlarge the hole</a:t>
            </a:r>
          </a:p>
          <a:p>
            <a:pPr algn="ctr"/>
            <a:endParaRPr lang="en-US" dirty="0"/>
          </a:p>
        </p:txBody>
      </p:sp>
      <p:pic>
        <p:nvPicPr>
          <p:cNvPr id="4" name="Picture 3">
            <a:extLst>
              <a:ext uri="{FF2B5EF4-FFF2-40B4-BE49-F238E27FC236}">
                <a16:creationId xmlns:a16="http://schemas.microsoft.com/office/drawing/2014/main" id="{A8B7752D-B06E-75B0-2BBA-F59F8FE95C6F}"/>
              </a:ext>
            </a:extLst>
          </p:cNvPr>
          <p:cNvPicPr>
            <a:picLocks noChangeAspect="1"/>
          </p:cNvPicPr>
          <p:nvPr/>
        </p:nvPicPr>
        <p:blipFill rotWithShape="1">
          <a:blip r:embed="rId3"/>
          <a:srcRect b="14103"/>
          <a:stretch/>
        </p:blipFill>
        <p:spPr>
          <a:xfrm>
            <a:off x="2338387" y="2114795"/>
            <a:ext cx="7515225" cy="3632688"/>
          </a:xfrm>
          <a:prstGeom prst="rect">
            <a:avLst/>
          </a:prstGeom>
        </p:spPr>
      </p:pic>
    </p:spTree>
    <p:extLst>
      <p:ext uri="{BB962C8B-B14F-4D97-AF65-F5344CB8AC3E}">
        <p14:creationId xmlns:p14="http://schemas.microsoft.com/office/powerpoint/2010/main" val="2682245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1DD6F4-9FEE-67C3-1817-9A31924B0003}"/>
              </a:ext>
            </a:extLst>
          </p:cNvPr>
          <p:cNvPicPr>
            <a:picLocks noChangeAspect="1"/>
          </p:cNvPicPr>
          <p:nvPr/>
        </p:nvPicPr>
        <p:blipFill rotWithShape="1">
          <a:blip r:embed="rId3"/>
          <a:srcRect b="2511"/>
          <a:stretch/>
        </p:blipFill>
        <p:spPr>
          <a:xfrm>
            <a:off x="1" y="10"/>
            <a:ext cx="9669642" cy="6857990"/>
          </a:xfrm>
          <a:prstGeom prst="rect">
            <a:avLst/>
          </a:prstGeom>
        </p:spPr>
      </p:pic>
      <p:sp>
        <p:nvSpPr>
          <p:cNvPr id="14" name="Rectangle 10">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DC2A88-C32A-B849-D154-AA0D3EC16F69}"/>
              </a:ext>
            </a:extLst>
          </p:cNvPr>
          <p:cNvSpPr>
            <a:spLocks noGrp="1"/>
          </p:cNvSpPr>
          <p:nvPr>
            <p:ph type="title"/>
          </p:nvPr>
        </p:nvSpPr>
        <p:spPr>
          <a:xfrm>
            <a:off x="8170642" y="424542"/>
            <a:ext cx="3822189" cy="1899912"/>
          </a:xfrm>
        </p:spPr>
        <p:txBody>
          <a:bodyPr>
            <a:normAutofit/>
          </a:bodyPr>
          <a:lstStyle/>
          <a:p>
            <a:r>
              <a:rPr lang="en-US" b="1" dirty="0"/>
              <a:t>Objective of this Introduction:</a:t>
            </a:r>
          </a:p>
        </p:txBody>
      </p:sp>
      <p:sp>
        <p:nvSpPr>
          <p:cNvPr id="3" name="Content Placeholder 2">
            <a:extLst>
              <a:ext uri="{FF2B5EF4-FFF2-40B4-BE49-F238E27FC236}">
                <a16:creationId xmlns:a16="http://schemas.microsoft.com/office/drawing/2014/main" id="{AED3BAA5-C719-22F4-C7A9-92B487934432}"/>
              </a:ext>
            </a:extLst>
          </p:cNvPr>
          <p:cNvSpPr>
            <a:spLocks noGrp="1"/>
          </p:cNvSpPr>
          <p:nvPr>
            <p:ph idx="1"/>
          </p:nvPr>
        </p:nvSpPr>
        <p:spPr>
          <a:xfrm>
            <a:off x="8203639" y="2456235"/>
            <a:ext cx="3822189" cy="3742762"/>
          </a:xfrm>
        </p:spPr>
        <p:txBody>
          <a:bodyPr>
            <a:normAutofit lnSpcReduction="10000"/>
          </a:bodyPr>
          <a:lstStyle/>
          <a:p>
            <a:pPr marL="0" indent="0">
              <a:buNone/>
            </a:pPr>
            <a:r>
              <a:rPr lang="en-US" sz="3200" dirty="0"/>
              <a:t>To help train Suffolk County Paramedics how and when to preform a surgical cricothyroidotomy in the field; including indications, contraindications, and technique.</a:t>
            </a:r>
          </a:p>
        </p:txBody>
      </p:sp>
      <p:cxnSp>
        <p:nvCxnSpPr>
          <p:cNvPr id="12" name="Straight Connector 11">
            <a:extLst>
              <a:ext uri="{FF2B5EF4-FFF2-40B4-BE49-F238E27FC236}">
                <a16:creationId xmlns:a16="http://schemas.microsoft.com/office/drawing/2014/main" id="{A49E19CD-A263-7512-EA8E-A5B3E8035188}"/>
              </a:ext>
            </a:extLst>
          </p:cNvPr>
          <p:cNvCxnSpPr>
            <a:cxnSpLocks/>
          </p:cNvCxnSpPr>
          <p:nvPr/>
        </p:nvCxnSpPr>
        <p:spPr>
          <a:xfrm>
            <a:off x="8338457" y="1981200"/>
            <a:ext cx="3537020" cy="0"/>
          </a:xfrm>
          <a:prstGeom prst="line">
            <a:avLst/>
          </a:prstGeom>
          <a:ln w="57150" cmpd="dbl"/>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79206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FD2351-21DA-9A7A-634A-4367DD17718E}"/>
              </a:ext>
            </a:extLst>
          </p:cNvPr>
          <p:cNvSpPr>
            <a:spLocks noGrp="1"/>
          </p:cNvSpPr>
          <p:nvPr>
            <p:ph idx="1"/>
          </p:nvPr>
        </p:nvSpPr>
        <p:spPr>
          <a:xfrm>
            <a:off x="838200" y="735379"/>
            <a:ext cx="10515600" cy="4351338"/>
          </a:xfrm>
        </p:spPr>
        <p:txBody>
          <a:bodyPr/>
          <a:lstStyle/>
          <a:p>
            <a:pPr marL="0" indent="0" algn="ctr">
              <a:buNone/>
            </a:pPr>
            <a:r>
              <a:rPr lang="en-US" dirty="0"/>
              <a:t>Put the bougie into the hole in the cricothyroid membrane, guiding it to go down into the trachea, towards the patient’s feet</a:t>
            </a:r>
          </a:p>
          <a:p>
            <a:pPr algn="ctr"/>
            <a:endParaRPr lang="en-US" dirty="0"/>
          </a:p>
        </p:txBody>
      </p:sp>
      <p:pic>
        <p:nvPicPr>
          <p:cNvPr id="5" name="Picture 4">
            <a:extLst>
              <a:ext uri="{FF2B5EF4-FFF2-40B4-BE49-F238E27FC236}">
                <a16:creationId xmlns:a16="http://schemas.microsoft.com/office/drawing/2014/main" id="{03C8A132-3565-20CE-15C4-EC88CEB2C1CB}"/>
              </a:ext>
            </a:extLst>
          </p:cNvPr>
          <p:cNvPicPr>
            <a:picLocks noChangeAspect="1"/>
          </p:cNvPicPr>
          <p:nvPr/>
        </p:nvPicPr>
        <p:blipFill rotWithShape="1">
          <a:blip r:embed="rId3"/>
          <a:srcRect r="28249" b="16874"/>
          <a:stretch/>
        </p:blipFill>
        <p:spPr>
          <a:xfrm>
            <a:off x="392355" y="2217127"/>
            <a:ext cx="5590047" cy="3644412"/>
          </a:xfrm>
          <a:prstGeom prst="rect">
            <a:avLst/>
          </a:prstGeom>
        </p:spPr>
      </p:pic>
      <p:pic>
        <p:nvPicPr>
          <p:cNvPr id="7" name="Picture 6">
            <a:extLst>
              <a:ext uri="{FF2B5EF4-FFF2-40B4-BE49-F238E27FC236}">
                <a16:creationId xmlns:a16="http://schemas.microsoft.com/office/drawing/2014/main" id="{8F56E606-4CC5-E6D2-4967-AAAC6E253F48}"/>
              </a:ext>
            </a:extLst>
          </p:cNvPr>
          <p:cNvPicPr>
            <a:picLocks noChangeAspect="1"/>
          </p:cNvPicPr>
          <p:nvPr/>
        </p:nvPicPr>
        <p:blipFill rotWithShape="1">
          <a:blip r:embed="rId4"/>
          <a:srcRect r="25894" b="13825"/>
          <a:stretch/>
        </p:blipFill>
        <p:spPr>
          <a:xfrm>
            <a:off x="6230451" y="2217127"/>
            <a:ext cx="5569194" cy="3644412"/>
          </a:xfrm>
          <a:prstGeom prst="rect">
            <a:avLst/>
          </a:prstGeom>
        </p:spPr>
      </p:pic>
    </p:spTree>
    <p:extLst>
      <p:ext uri="{BB962C8B-B14F-4D97-AF65-F5344CB8AC3E}">
        <p14:creationId xmlns:p14="http://schemas.microsoft.com/office/powerpoint/2010/main" val="821820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973D2-7882-882A-C805-62A9B637E744}"/>
              </a:ext>
            </a:extLst>
          </p:cNvPr>
          <p:cNvSpPr>
            <a:spLocks noGrp="1"/>
          </p:cNvSpPr>
          <p:nvPr>
            <p:ph idx="1"/>
          </p:nvPr>
        </p:nvSpPr>
        <p:spPr>
          <a:xfrm>
            <a:off x="838200" y="747102"/>
            <a:ext cx="10515600" cy="4351338"/>
          </a:xfrm>
        </p:spPr>
        <p:txBody>
          <a:bodyPr/>
          <a:lstStyle/>
          <a:p>
            <a:pPr marL="0" indent="0" algn="ctr">
              <a:buNone/>
            </a:pPr>
            <a:r>
              <a:rPr lang="en-US" dirty="0"/>
              <a:t>Pass a 6-0 cuffed endo-tracheal tube over the bougie and into the trachea. Once the balloon is no longer visible, remove the bougie, inflate the cuff, and secure the tube in place with tape and gauze and/or a commercial tube holder device</a:t>
            </a:r>
          </a:p>
          <a:p>
            <a:pPr algn="ctr"/>
            <a:endParaRPr lang="en-US" dirty="0"/>
          </a:p>
        </p:txBody>
      </p:sp>
      <p:pic>
        <p:nvPicPr>
          <p:cNvPr id="9" name="Picture 8">
            <a:extLst>
              <a:ext uri="{FF2B5EF4-FFF2-40B4-BE49-F238E27FC236}">
                <a16:creationId xmlns:a16="http://schemas.microsoft.com/office/drawing/2014/main" id="{09C73F30-A138-35A5-EC4D-61071176CA15}"/>
              </a:ext>
            </a:extLst>
          </p:cNvPr>
          <p:cNvPicPr>
            <a:picLocks noChangeAspect="1"/>
          </p:cNvPicPr>
          <p:nvPr/>
        </p:nvPicPr>
        <p:blipFill rotWithShape="1">
          <a:blip r:embed="rId3"/>
          <a:srcRect r="26290" b="14608"/>
          <a:stretch/>
        </p:blipFill>
        <p:spPr>
          <a:xfrm>
            <a:off x="445477" y="2812927"/>
            <a:ext cx="5539521" cy="3611317"/>
          </a:xfrm>
          <a:prstGeom prst="rect">
            <a:avLst/>
          </a:prstGeom>
        </p:spPr>
      </p:pic>
      <p:pic>
        <p:nvPicPr>
          <p:cNvPr id="11" name="Picture 10">
            <a:extLst>
              <a:ext uri="{FF2B5EF4-FFF2-40B4-BE49-F238E27FC236}">
                <a16:creationId xmlns:a16="http://schemas.microsoft.com/office/drawing/2014/main" id="{4C8A8F51-D69D-3B99-3784-F5BCD1A0CADF}"/>
              </a:ext>
            </a:extLst>
          </p:cNvPr>
          <p:cNvPicPr>
            <a:picLocks noChangeAspect="1"/>
          </p:cNvPicPr>
          <p:nvPr/>
        </p:nvPicPr>
        <p:blipFill rotWithShape="1">
          <a:blip r:embed="rId4"/>
          <a:srcRect r="27382" b="14608"/>
          <a:stretch/>
        </p:blipFill>
        <p:spPr>
          <a:xfrm>
            <a:off x="6289064" y="2812928"/>
            <a:ext cx="5457459" cy="3611317"/>
          </a:xfrm>
          <a:prstGeom prst="rect">
            <a:avLst/>
          </a:prstGeom>
        </p:spPr>
      </p:pic>
    </p:spTree>
    <p:extLst>
      <p:ext uri="{BB962C8B-B14F-4D97-AF65-F5344CB8AC3E}">
        <p14:creationId xmlns:p14="http://schemas.microsoft.com/office/powerpoint/2010/main" val="300869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34C981F-B204-0CCF-F39F-CD23778E7C53}"/>
              </a:ext>
            </a:extLst>
          </p:cNvPr>
          <p:cNvSpPr>
            <a:spLocks noGrp="1"/>
          </p:cNvSpPr>
          <p:nvPr>
            <p:ph idx="1"/>
          </p:nvPr>
        </p:nvSpPr>
        <p:spPr>
          <a:xfrm>
            <a:off x="1283677" y="489194"/>
            <a:ext cx="10515600" cy="4351338"/>
          </a:xfrm>
        </p:spPr>
        <p:txBody>
          <a:bodyPr/>
          <a:lstStyle/>
          <a:p>
            <a:pPr marL="0" indent="0">
              <a:buNone/>
            </a:pPr>
            <a:r>
              <a:rPr lang="en-US" dirty="0"/>
              <a:t>Attach a BVM to the endo-tracheal tube and ventilate the patient </a:t>
            </a:r>
          </a:p>
          <a:p>
            <a:endParaRPr lang="en-US" dirty="0"/>
          </a:p>
        </p:txBody>
      </p:sp>
      <p:pic>
        <p:nvPicPr>
          <p:cNvPr id="3" name="Picture 2">
            <a:extLst>
              <a:ext uri="{FF2B5EF4-FFF2-40B4-BE49-F238E27FC236}">
                <a16:creationId xmlns:a16="http://schemas.microsoft.com/office/drawing/2014/main" id="{81305E58-991C-FD58-FE6C-1AD681097FF1}"/>
              </a:ext>
            </a:extLst>
          </p:cNvPr>
          <p:cNvPicPr>
            <a:picLocks noChangeAspect="1"/>
          </p:cNvPicPr>
          <p:nvPr/>
        </p:nvPicPr>
        <p:blipFill>
          <a:blip r:embed="rId3"/>
          <a:stretch>
            <a:fillRect/>
          </a:stretch>
        </p:blipFill>
        <p:spPr>
          <a:xfrm>
            <a:off x="2634395" y="1741243"/>
            <a:ext cx="6524625" cy="4829175"/>
          </a:xfrm>
          <a:prstGeom prst="rect">
            <a:avLst/>
          </a:prstGeom>
        </p:spPr>
      </p:pic>
    </p:spTree>
    <p:extLst>
      <p:ext uri="{BB962C8B-B14F-4D97-AF65-F5344CB8AC3E}">
        <p14:creationId xmlns:p14="http://schemas.microsoft.com/office/powerpoint/2010/main" val="1458297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2">
                <a:lumMod val="40000"/>
                <a:lumOff val="60000"/>
                <a:alpha val="92000"/>
              </a:schemeClr>
            </a:gs>
            <a:gs pos="83000">
              <a:schemeClr val="accent5">
                <a:lumMod val="60000"/>
                <a:lumOff val="40000"/>
              </a:schemeClr>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FD2351-21DA-9A7A-634A-4367DD17718E}"/>
              </a:ext>
            </a:extLst>
          </p:cNvPr>
          <p:cNvSpPr>
            <a:spLocks noGrp="1"/>
          </p:cNvSpPr>
          <p:nvPr>
            <p:ph idx="1"/>
          </p:nvPr>
        </p:nvSpPr>
        <p:spPr>
          <a:xfrm>
            <a:off x="838200" y="641594"/>
            <a:ext cx="10515600" cy="4351338"/>
          </a:xfrm>
        </p:spPr>
        <p:txBody>
          <a:bodyPr/>
          <a:lstStyle/>
          <a:p>
            <a:pPr marL="0" indent="0" algn="ctr">
              <a:buNone/>
            </a:pPr>
            <a:r>
              <a:rPr lang="en-US" dirty="0"/>
              <a:t>Check for wave-form capnography to confirm proper tracheal placement</a:t>
            </a:r>
          </a:p>
          <a:p>
            <a:pPr algn="ctr"/>
            <a:endParaRPr lang="en-US" dirty="0"/>
          </a:p>
        </p:txBody>
      </p:sp>
      <p:pic>
        <p:nvPicPr>
          <p:cNvPr id="4" name="Picture 3">
            <a:extLst>
              <a:ext uri="{FF2B5EF4-FFF2-40B4-BE49-F238E27FC236}">
                <a16:creationId xmlns:a16="http://schemas.microsoft.com/office/drawing/2014/main" id="{B019369D-DA5A-AC7A-086B-0A9AFB6F7415}"/>
              </a:ext>
            </a:extLst>
          </p:cNvPr>
          <p:cNvPicPr>
            <a:picLocks noChangeAspect="1"/>
          </p:cNvPicPr>
          <p:nvPr/>
        </p:nvPicPr>
        <p:blipFill>
          <a:blip r:embed="rId3"/>
          <a:stretch>
            <a:fillRect/>
          </a:stretch>
        </p:blipFill>
        <p:spPr>
          <a:xfrm>
            <a:off x="1053611" y="2548670"/>
            <a:ext cx="3504287" cy="2972899"/>
          </a:xfrm>
          <a:prstGeom prst="rect">
            <a:avLst/>
          </a:prstGeom>
        </p:spPr>
      </p:pic>
      <p:pic>
        <p:nvPicPr>
          <p:cNvPr id="5" name="Picture 4">
            <a:extLst>
              <a:ext uri="{FF2B5EF4-FFF2-40B4-BE49-F238E27FC236}">
                <a16:creationId xmlns:a16="http://schemas.microsoft.com/office/drawing/2014/main" id="{A2FFED19-2364-D832-B938-1C7E08C64E3E}"/>
              </a:ext>
            </a:extLst>
          </p:cNvPr>
          <p:cNvPicPr>
            <a:picLocks noChangeAspect="1"/>
          </p:cNvPicPr>
          <p:nvPr/>
        </p:nvPicPr>
        <p:blipFill rotWithShape="1">
          <a:blip r:embed="rId4"/>
          <a:srcRect t="3744"/>
          <a:stretch/>
        </p:blipFill>
        <p:spPr>
          <a:xfrm>
            <a:off x="5072245" y="1838107"/>
            <a:ext cx="6403181" cy="4622604"/>
          </a:xfrm>
          <a:prstGeom prst="rect">
            <a:avLst/>
          </a:prstGeom>
        </p:spPr>
      </p:pic>
    </p:spTree>
    <p:extLst>
      <p:ext uri="{BB962C8B-B14F-4D97-AF65-F5344CB8AC3E}">
        <p14:creationId xmlns:p14="http://schemas.microsoft.com/office/powerpoint/2010/main" val="325443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6A0533CD-0F71-ED1F-DB14-C32341AA31C4}"/>
              </a:ext>
            </a:extLst>
          </p:cNvPr>
          <p:cNvPicPr>
            <a:picLocks noGrp="1" noChangeAspect="1"/>
          </p:cNvPicPr>
          <p:nvPr>
            <p:ph idx="1"/>
          </p:nvPr>
        </p:nvPicPr>
        <p:blipFill rotWithShape="1">
          <a:blip r:embed="rId4"/>
          <a:srcRect l="2747" r="3902"/>
          <a:stretch/>
        </p:blipFill>
        <p:spPr>
          <a:xfrm>
            <a:off x="20" y="1282"/>
            <a:ext cx="12191980" cy="6856718"/>
          </a:xfrm>
          <a:prstGeom prst="rect">
            <a:avLst/>
          </a:prstGeom>
        </p:spPr>
      </p:pic>
      <p:pic>
        <p:nvPicPr>
          <p:cNvPr id="5" name="Online Media 4" title="How to Perform An Emergent Cricothyrotomy: Emergency Medicine -- Your Design Medical">
            <a:hlinkClick r:id="" action="ppaction://media"/>
            <a:extLst>
              <a:ext uri="{FF2B5EF4-FFF2-40B4-BE49-F238E27FC236}">
                <a16:creationId xmlns:a16="http://schemas.microsoft.com/office/drawing/2014/main" id="{2AC2B0B1-0975-EE1F-16ED-F9BAAED6C831}"/>
              </a:ext>
            </a:extLst>
          </p:cNvPr>
          <p:cNvPicPr>
            <a:picLocks noRot="1" noChangeAspect="1"/>
          </p:cNvPicPr>
          <p:nvPr>
            <a:videoFile r:link="rId1"/>
          </p:nvPr>
        </p:nvPicPr>
        <p:blipFill>
          <a:blip r:embed="rId5"/>
          <a:stretch>
            <a:fillRect/>
          </a:stretch>
        </p:blipFill>
        <p:spPr>
          <a:xfrm>
            <a:off x="2444262" y="1066801"/>
            <a:ext cx="7407322" cy="4185137"/>
          </a:xfrm>
          <a:prstGeom prst="rect">
            <a:avLst/>
          </a:prstGeom>
        </p:spPr>
      </p:pic>
      <p:sp>
        <p:nvSpPr>
          <p:cNvPr id="6" name="TextBox 5">
            <a:extLst>
              <a:ext uri="{FF2B5EF4-FFF2-40B4-BE49-F238E27FC236}">
                <a16:creationId xmlns:a16="http://schemas.microsoft.com/office/drawing/2014/main" id="{5716FBEA-3CE6-30A6-D2D2-65A962BBBCEA}"/>
              </a:ext>
            </a:extLst>
          </p:cNvPr>
          <p:cNvSpPr txBox="1"/>
          <p:nvPr/>
        </p:nvSpPr>
        <p:spPr>
          <a:xfrm>
            <a:off x="2861620" y="5606533"/>
            <a:ext cx="6468759" cy="369332"/>
          </a:xfrm>
          <a:prstGeom prst="rect">
            <a:avLst/>
          </a:prstGeom>
          <a:solidFill>
            <a:srgbClr val="640000"/>
          </a:solidFill>
        </p:spPr>
        <p:txBody>
          <a:bodyPr wrap="none" rtlCol="0">
            <a:spAutoFit/>
          </a:bodyPr>
          <a:lstStyle/>
          <a:p>
            <a:r>
              <a:rPr lang="en-US" i="1" dirty="0">
                <a:solidFill>
                  <a:schemeClr val="bg1"/>
                </a:solidFill>
              </a:rPr>
              <a:t>How to Perform an Emergency Cricothyrotomy </a:t>
            </a:r>
            <a:r>
              <a:rPr lang="en-US" dirty="0">
                <a:solidFill>
                  <a:schemeClr val="bg1"/>
                </a:solidFill>
              </a:rPr>
              <a:t>by Justin </a:t>
            </a:r>
            <a:r>
              <a:rPr lang="en-US" dirty="0" err="1">
                <a:solidFill>
                  <a:schemeClr val="bg1"/>
                </a:solidFill>
              </a:rPr>
              <a:t>Henneman</a:t>
            </a:r>
            <a:endParaRPr lang="en-US" dirty="0">
              <a:solidFill>
                <a:schemeClr val="bg1"/>
              </a:solidFill>
            </a:endParaRPr>
          </a:p>
        </p:txBody>
      </p:sp>
    </p:spTree>
    <p:extLst>
      <p:ext uri="{BB962C8B-B14F-4D97-AF65-F5344CB8AC3E}">
        <p14:creationId xmlns:p14="http://schemas.microsoft.com/office/powerpoint/2010/main" val="122508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3844EE9-2895-4B7B-A445-00BA91721B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D333BE7-4F47-09C4-CD84-CFDD6BC6493E}"/>
              </a:ext>
            </a:extLst>
          </p:cNvPr>
          <p:cNvSpPr>
            <a:spLocks noGrp="1"/>
          </p:cNvSpPr>
          <p:nvPr>
            <p:ph type="title"/>
          </p:nvPr>
        </p:nvSpPr>
        <p:spPr>
          <a:xfrm>
            <a:off x="5506019" y="1107860"/>
            <a:ext cx="5847781" cy="1046671"/>
          </a:xfrm>
        </p:spPr>
        <p:txBody>
          <a:bodyPr>
            <a:normAutofit/>
          </a:bodyPr>
          <a:lstStyle/>
          <a:p>
            <a:r>
              <a:rPr lang="en-US" b="1" dirty="0"/>
              <a:t>Remember…</a:t>
            </a:r>
          </a:p>
        </p:txBody>
      </p:sp>
      <p:sp>
        <p:nvSpPr>
          <p:cNvPr id="27" name="Rectangle 26">
            <a:extLst>
              <a:ext uri="{FF2B5EF4-FFF2-40B4-BE49-F238E27FC236}">
                <a16:creationId xmlns:a16="http://schemas.microsoft.com/office/drawing/2014/main" id="{97B03642-7722-4B15-897F-76918F86B8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9937"/>
            <a:ext cx="4525605"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68EAC2-2623-4156-A990-D776FF9BF4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 name="Graphic 9" descr="Doctor">
            <a:extLst>
              <a:ext uri="{FF2B5EF4-FFF2-40B4-BE49-F238E27FC236}">
                <a16:creationId xmlns:a16="http://schemas.microsoft.com/office/drawing/2014/main" id="{35F8F471-62D3-084E-0D63-314AA0369A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17158" y="1483355"/>
            <a:ext cx="3891290" cy="3891290"/>
          </a:xfrm>
          <a:prstGeom prst="rect">
            <a:avLst/>
          </a:prstGeom>
        </p:spPr>
      </p:pic>
      <p:sp>
        <p:nvSpPr>
          <p:cNvPr id="6" name="Content Placeholder 5">
            <a:extLst>
              <a:ext uri="{FF2B5EF4-FFF2-40B4-BE49-F238E27FC236}">
                <a16:creationId xmlns:a16="http://schemas.microsoft.com/office/drawing/2014/main" id="{0869FED6-09AC-DF14-94A7-90017EB10005}"/>
              </a:ext>
            </a:extLst>
          </p:cNvPr>
          <p:cNvSpPr>
            <a:spLocks noGrp="1"/>
          </p:cNvSpPr>
          <p:nvPr>
            <p:ph idx="1"/>
          </p:nvPr>
        </p:nvSpPr>
        <p:spPr>
          <a:xfrm>
            <a:off x="5506020" y="2402260"/>
            <a:ext cx="5847780" cy="3347879"/>
          </a:xfrm>
        </p:spPr>
        <p:txBody>
          <a:bodyPr anchor="ctr">
            <a:normAutofit/>
          </a:bodyPr>
          <a:lstStyle/>
          <a:p>
            <a:pPr marL="0" indent="0">
              <a:buNone/>
            </a:pPr>
            <a:r>
              <a:rPr lang="en-US" sz="3600" dirty="0"/>
              <a:t>Final authorization to perform the surgical airway procedure will be made by the </a:t>
            </a:r>
            <a:r>
              <a:rPr lang="en-US" sz="3600" i="1" dirty="0"/>
              <a:t>Agency Medical Director</a:t>
            </a:r>
            <a:r>
              <a:rPr lang="en-US" sz="3600" dirty="0"/>
              <a:t> after an in-person hands-on skills training session</a:t>
            </a:r>
          </a:p>
          <a:p>
            <a:endParaRPr lang="en-US" sz="3600" dirty="0"/>
          </a:p>
        </p:txBody>
      </p:sp>
      <p:sp>
        <p:nvSpPr>
          <p:cNvPr id="31" name="Rectangle 30">
            <a:extLst>
              <a:ext uri="{FF2B5EF4-FFF2-40B4-BE49-F238E27FC236}">
                <a16:creationId xmlns:a16="http://schemas.microsoft.com/office/drawing/2014/main" id="{4C707BC9-731A-490A-AF25-6F349FD9B0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3" name="Rectangle 32">
            <a:extLst>
              <a:ext uri="{FF2B5EF4-FFF2-40B4-BE49-F238E27FC236}">
                <a16:creationId xmlns:a16="http://schemas.microsoft.com/office/drawing/2014/main" id="{3FD7C480-AC7D-4FEE-BB95-EEE23BB3E6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601"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5CF8130-06C2-FAB0-9564-48318B4673C6}"/>
              </a:ext>
            </a:extLst>
          </p:cNvPr>
          <p:cNvCxnSpPr/>
          <p:nvPr/>
        </p:nvCxnSpPr>
        <p:spPr>
          <a:xfrm>
            <a:off x="5603631" y="2016369"/>
            <a:ext cx="376310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1" name="Graphic 10" descr="Employee badge outline">
            <a:extLst>
              <a:ext uri="{FF2B5EF4-FFF2-40B4-BE49-F238E27FC236}">
                <a16:creationId xmlns:a16="http://schemas.microsoft.com/office/drawing/2014/main" id="{3BCF8165-1236-F936-C0EF-8A9DB643B9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566784" y="3874477"/>
            <a:ext cx="914400" cy="914400"/>
          </a:xfrm>
          <a:prstGeom prst="rect">
            <a:avLst/>
          </a:prstGeom>
        </p:spPr>
      </p:pic>
      <p:pic>
        <p:nvPicPr>
          <p:cNvPr id="16" name="Picture 15">
            <a:extLst>
              <a:ext uri="{FF2B5EF4-FFF2-40B4-BE49-F238E27FC236}">
                <a16:creationId xmlns:a16="http://schemas.microsoft.com/office/drawing/2014/main" id="{B36C5F3A-2FC7-9BC7-117C-0EEA0777A829}"/>
              </a:ext>
            </a:extLst>
          </p:cNvPr>
          <p:cNvPicPr>
            <a:picLocks noChangeAspect="1"/>
          </p:cNvPicPr>
          <p:nvPr/>
        </p:nvPicPr>
        <p:blipFill rotWithShape="1">
          <a:blip r:embed="rId7"/>
          <a:srcRect l="21332" t="14575" r="23902" b="24962"/>
          <a:stretch/>
        </p:blipFill>
        <p:spPr>
          <a:xfrm>
            <a:off x="3085531" y="4235733"/>
            <a:ext cx="263769" cy="357554"/>
          </a:xfrm>
          <a:prstGeom prst="rect">
            <a:avLst/>
          </a:prstGeom>
        </p:spPr>
      </p:pic>
    </p:spTree>
    <p:extLst>
      <p:ext uri="{BB962C8B-B14F-4D97-AF65-F5344CB8AC3E}">
        <p14:creationId xmlns:p14="http://schemas.microsoft.com/office/powerpoint/2010/main" val="3673127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Resource Links for Surgical Airways Training</a:t>
            </a:r>
            <a:endParaRPr lang="en-US" b="1" dirty="0"/>
          </a:p>
        </p:txBody>
      </p:sp>
      <p:sp>
        <p:nvSpPr>
          <p:cNvPr id="3" name="Content Placeholder 2"/>
          <p:cNvSpPr>
            <a:spLocks noGrp="1"/>
          </p:cNvSpPr>
          <p:nvPr>
            <p:ph idx="1"/>
          </p:nvPr>
        </p:nvSpPr>
        <p:spPr/>
        <p:txBody>
          <a:bodyPr/>
          <a:lstStyle/>
          <a:p>
            <a:pPr marL="0" indent="0" algn="ctr">
              <a:buNone/>
            </a:pPr>
            <a:r>
              <a:rPr lang="en-US" dirty="0">
                <a:hlinkClick r:id="rId2"/>
              </a:rPr>
              <a:t>https://</a:t>
            </a:r>
            <a:r>
              <a:rPr lang="en-US" dirty="0" smtClean="0">
                <a:hlinkClick r:id="rId2"/>
              </a:rPr>
              <a:t>protect-us.mimecast.com/s/Qx_4C5yv7rCZgRY3Szm3-c?domain=youtube.com</a:t>
            </a:r>
            <a:endParaRPr lang="en-US" dirty="0" smtClean="0"/>
          </a:p>
          <a:p>
            <a:endParaRPr lang="en-US" dirty="0"/>
          </a:p>
          <a:p>
            <a:pPr marL="0" indent="0" algn="ctr">
              <a:buNone/>
            </a:pPr>
            <a:r>
              <a:rPr lang="en-US" dirty="0">
                <a:hlinkClick r:id="rId3"/>
              </a:rPr>
              <a:t>https://protect-us.mimecast.com/s/V8DLC68wWvhrVMl7i6jJdM?domain=litfl.com</a:t>
            </a:r>
            <a:r>
              <a:rPr lang="en-US" dirty="0" smtClean="0">
                <a:hlinkClick r:id="rId3"/>
              </a:rPr>
              <a:t>/</a:t>
            </a:r>
            <a:endParaRPr lang="en-US" dirty="0" smtClean="0"/>
          </a:p>
        </p:txBody>
      </p:sp>
    </p:spTree>
    <p:extLst>
      <p:ext uri="{BB962C8B-B14F-4D97-AF65-F5344CB8AC3E}">
        <p14:creationId xmlns:p14="http://schemas.microsoft.com/office/powerpoint/2010/main" val="3845378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0432D-2B9A-4416-F949-DA704B6779D6}"/>
              </a:ext>
            </a:extLst>
          </p:cNvPr>
          <p:cNvSpPr>
            <a:spLocks noGrp="1"/>
          </p:cNvSpPr>
          <p:nvPr>
            <p:ph type="title"/>
          </p:nvPr>
        </p:nvSpPr>
        <p:spPr>
          <a:xfrm>
            <a:off x="1075767" y="1188637"/>
            <a:ext cx="2988234" cy="4480726"/>
          </a:xfrm>
        </p:spPr>
        <p:txBody>
          <a:bodyPr>
            <a:normAutofit/>
          </a:bodyPr>
          <a:lstStyle/>
          <a:p>
            <a:pPr algn="r"/>
            <a:r>
              <a:rPr lang="en-US" sz="6600"/>
              <a:t>Thank you!</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32F682A-6AB0-C3B1-B0D6-F5DE24A8B27C}"/>
              </a:ext>
            </a:extLst>
          </p:cNvPr>
          <p:cNvSpPr>
            <a:spLocks noGrp="1"/>
          </p:cNvSpPr>
          <p:nvPr>
            <p:ph idx="1"/>
          </p:nvPr>
        </p:nvSpPr>
        <p:spPr>
          <a:xfrm>
            <a:off x="4926271" y="2790969"/>
            <a:ext cx="6151294" cy="3561890"/>
          </a:xfrm>
        </p:spPr>
        <p:txBody>
          <a:bodyPr anchor="ctr">
            <a:normAutofit/>
          </a:bodyPr>
          <a:lstStyle/>
          <a:p>
            <a:pPr marL="0" indent="0">
              <a:buNone/>
            </a:pPr>
            <a:r>
              <a:rPr lang="en-US" sz="3200" dirty="0"/>
              <a:t>This has been a presentation from The Suffolk County Regional Emergency Medical Advisory </a:t>
            </a:r>
            <a:r>
              <a:rPr lang="en-US" sz="3200" dirty="0" smtClean="0"/>
              <a:t>Committee and the Suffolk County Program Agency</a:t>
            </a:r>
          </a:p>
          <a:p>
            <a:pPr marL="0" indent="0">
              <a:buNone/>
            </a:pPr>
            <a:r>
              <a:rPr lang="en-US" sz="3200" dirty="0" smtClean="0"/>
              <a:t>Narrator – Dr </a:t>
            </a:r>
            <a:r>
              <a:rPr lang="en-US" sz="3200" smtClean="0"/>
              <a:t>Jason Winslow</a:t>
            </a:r>
            <a:endParaRPr lang="en-US" sz="3200" dirty="0"/>
          </a:p>
        </p:txBody>
      </p:sp>
      <p:pic>
        <p:nvPicPr>
          <p:cNvPr id="5" name="Picture 4" descr="Logo, Suffolk County REMAC&#10;">
            <a:extLst>
              <a:ext uri="{FF2B5EF4-FFF2-40B4-BE49-F238E27FC236}">
                <a16:creationId xmlns:a16="http://schemas.microsoft.com/office/drawing/2014/main" id="{2025DCB3-10EA-1C9C-AFC4-72D87A314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360" y="1820411"/>
            <a:ext cx="4965812" cy="1196581"/>
          </a:xfrm>
          <a:prstGeom prst="rect">
            <a:avLst/>
          </a:prstGeom>
        </p:spPr>
      </p:pic>
    </p:spTree>
    <p:extLst>
      <p:ext uri="{BB962C8B-B14F-4D97-AF65-F5344CB8AC3E}">
        <p14:creationId xmlns:p14="http://schemas.microsoft.com/office/powerpoint/2010/main" val="2751183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1F55C5D-1648-4BE3-932D-8CADBF3F67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7B0135-5829-00C5-E45A-04072863C9F6}"/>
              </a:ext>
            </a:extLst>
          </p:cNvPr>
          <p:cNvSpPr>
            <a:spLocks noGrp="1"/>
          </p:cNvSpPr>
          <p:nvPr>
            <p:ph type="title"/>
          </p:nvPr>
        </p:nvSpPr>
        <p:spPr>
          <a:xfrm>
            <a:off x="640080" y="667512"/>
            <a:ext cx="10908792" cy="1069848"/>
          </a:xfrm>
        </p:spPr>
        <p:txBody>
          <a:bodyPr vert="horz" lIns="91440" tIns="45720" rIns="91440" bIns="45720" rtlCol="0" anchor="ctr">
            <a:normAutofit/>
          </a:bodyPr>
          <a:lstStyle/>
          <a:p>
            <a:pPr algn="ctr"/>
            <a:r>
              <a:rPr lang="en-US" sz="5400" dirty="0"/>
              <a:t>Airway Management</a:t>
            </a:r>
          </a:p>
        </p:txBody>
      </p:sp>
      <p:sp>
        <p:nvSpPr>
          <p:cNvPr id="20" name="sketch line">
            <a:extLst>
              <a:ext uri="{FF2B5EF4-FFF2-40B4-BE49-F238E27FC236}">
                <a16:creationId xmlns:a16="http://schemas.microsoft.com/office/drawing/2014/main" id="{A38E1331-B5A6-44BE-BF4E-EE6C2FD2A2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onnsiteX0" fmla="*/ 0 w 4572000"/>
              <a:gd name="connsiteY0" fmla="*/ 0 h 18288"/>
              <a:gd name="connsiteX1" fmla="*/ 744583 w 4572000"/>
              <a:gd name="connsiteY1" fmla="*/ 0 h 18288"/>
              <a:gd name="connsiteX2" fmla="*/ 1352006 w 4572000"/>
              <a:gd name="connsiteY2" fmla="*/ 0 h 18288"/>
              <a:gd name="connsiteX3" fmla="*/ 2050869 w 4572000"/>
              <a:gd name="connsiteY3" fmla="*/ 0 h 18288"/>
              <a:gd name="connsiteX4" fmla="*/ 2612571 w 4572000"/>
              <a:gd name="connsiteY4" fmla="*/ 0 h 18288"/>
              <a:gd name="connsiteX5" fmla="*/ 3357154 w 4572000"/>
              <a:gd name="connsiteY5" fmla="*/ 0 h 18288"/>
              <a:gd name="connsiteX6" fmla="*/ 401029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265714 w 4572000"/>
              <a:gd name="connsiteY10" fmla="*/ 18288 h 18288"/>
              <a:gd name="connsiteX11" fmla="*/ 2521131 w 4572000"/>
              <a:gd name="connsiteY11" fmla="*/ 18288 h 18288"/>
              <a:gd name="connsiteX12" fmla="*/ 1867989 w 4572000"/>
              <a:gd name="connsiteY12" fmla="*/ 18288 h 18288"/>
              <a:gd name="connsiteX13" fmla="*/ 1352006 w 4572000"/>
              <a:gd name="connsiteY13" fmla="*/ 18288 h 18288"/>
              <a:gd name="connsiteX14" fmla="*/ 83602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0621C-E9CD-66E3-5DC2-212F063568C4}"/>
              </a:ext>
            </a:extLst>
          </p:cNvPr>
          <p:cNvSpPr/>
          <p:nvPr/>
        </p:nvSpPr>
        <p:spPr>
          <a:xfrm>
            <a:off x="0" y="3116063"/>
            <a:ext cx="12188952" cy="3074425"/>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815AFC2-7778-BD21-96D8-914737D76788}"/>
              </a:ext>
            </a:extLst>
          </p:cNvPr>
          <p:cNvPicPr>
            <a:picLocks noChangeAspect="1"/>
          </p:cNvPicPr>
          <p:nvPr/>
        </p:nvPicPr>
        <p:blipFill>
          <a:blip r:embed="rId3"/>
          <a:stretch>
            <a:fillRect/>
          </a:stretch>
        </p:blipFill>
        <p:spPr>
          <a:xfrm>
            <a:off x="9138783" y="3240790"/>
            <a:ext cx="2832069" cy="2832069"/>
          </a:xfrm>
          <a:prstGeom prst="rect">
            <a:avLst/>
          </a:prstGeom>
        </p:spPr>
      </p:pic>
      <p:pic>
        <p:nvPicPr>
          <p:cNvPr id="8" name="Picture 7">
            <a:extLst>
              <a:ext uri="{FF2B5EF4-FFF2-40B4-BE49-F238E27FC236}">
                <a16:creationId xmlns:a16="http://schemas.microsoft.com/office/drawing/2014/main" id="{6D6586FC-DE92-E367-DE31-996C16D7B093}"/>
              </a:ext>
            </a:extLst>
          </p:cNvPr>
          <p:cNvPicPr>
            <a:picLocks noChangeAspect="1"/>
          </p:cNvPicPr>
          <p:nvPr/>
        </p:nvPicPr>
        <p:blipFill>
          <a:blip r:embed="rId4"/>
          <a:stretch>
            <a:fillRect/>
          </a:stretch>
        </p:blipFill>
        <p:spPr>
          <a:xfrm>
            <a:off x="157499" y="3233693"/>
            <a:ext cx="2832069" cy="2839166"/>
          </a:xfrm>
          <a:prstGeom prst="rect">
            <a:avLst/>
          </a:prstGeom>
        </p:spPr>
      </p:pic>
      <p:sp>
        <p:nvSpPr>
          <p:cNvPr id="17" name="Rectangle 16">
            <a:extLst>
              <a:ext uri="{FF2B5EF4-FFF2-40B4-BE49-F238E27FC236}">
                <a16:creationId xmlns:a16="http://schemas.microsoft.com/office/drawing/2014/main" id="{3110E343-D9C4-0748-0F19-0257A04E1D60}"/>
              </a:ext>
            </a:extLst>
          </p:cNvPr>
          <p:cNvSpPr/>
          <p:nvPr/>
        </p:nvSpPr>
        <p:spPr>
          <a:xfrm>
            <a:off x="6143139" y="3240790"/>
            <a:ext cx="2832069" cy="2832069"/>
          </a:xfrm>
          <a:prstGeom prst="rect">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6DDBA13-AE29-1CD6-02F7-2666B1CE9083}"/>
              </a:ext>
            </a:extLst>
          </p:cNvPr>
          <p:cNvPicPr>
            <a:picLocks noChangeAspect="1"/>
          </p:cNvPicPr>
          <p:nvPr/>
        </p:nvPicPr>
        <p:blipFill>
          <a:blip r:embed="rId5"/>
          <a:stretch>
            <a:fillRect/>
          </a:stretch>
        </p:blipFill>
        <p:spPr>
          <a:xfrm>
            <a:off x="3168894" y="3240790"/>
            <a:ext cx="2832069" cy="2832069"/>
          </a:xfrm>
          <a:prstGeom prst="rect">
            <a:avLst/>
          </a:prstGeom>
        </p:spPr>
      </p:pic>
      <p:sp>
        <p:nvSpPr>
          <p:cNvPr id="15" name="TextBox 14">
            <a:extLst>
              <a:ext uri="{FF2B5EF4-FFF2-40B4-BE49-F238E27FC236}">
                <a16:creationId xmlns:a16="http://schemas.microsoft.com/office/drawing/2014/main" id="{0CF21F04-F02C-AB54-C51E-E19F1560FE60}"/>
              </a:ext>
            </a:extLst>
          </p:cNvPr>
          <p:cNvSpPr txBox="1"/>
          <p:nvPr/>
        </p:nvSpPr>
        <p:spPr>
          <a:xfrm>
            <a:off x="1435901" y="2212546"/>
            <a:ext cx="9317149" cy="461665"/>
          </a:xfrm>
          <a:prstGeom prst="rect">
            <a:avLst/>
          </a:prstGeom>
          <a:noFill/>
        </p:spPr>
        <p:txBody>
          <a:bodyPr wrap="square">
            <a:spAutoFit/>
          </a:bodyPr>
          <a:lstStyle/>
          <a:p>
            <a:pPr algn="ctr"/>
            <a:r>
              <a:rPr lang="en-US" sz="2400" dirty="0"/>
              <a:t>There are the 4 main airway management strategies for EMS providers</a:t>
            </a:r>
          </a:p>
        </p:txBody>
      </p:sp>
      <p:pic>
        <p:nvPicPr>
          <p:cNvPr id="12" name="Picture 11">
            <a:extLst>
              <a:ext uri="{FF2B5EF4-FFF2-40B4-BE49-F238E27FC236}">
                <a16:creationId xmlns:a16="http://schemas.microsoft.com/office/drawing/2014/main" id="{5431D3B7-9F46-E61A-590F-B0612E6EE467}"/>
              </a:ext>
            </a:extLst>
          </p:cNvPr>
          <p:cNvPicPr>
            <a:picLocks noChangeAspect="1"/>
          </p:cNvPicPr>
          <p:nvPr/>
        </p:nvPicPr>
        <p:blipFill>
          <a:blip r:embed="rId6"/>
          <a:stretch>
            <a:fillRect/>
          </a:stretch>
        </p:blipFill>
        <p:spPr>
          <a:xfrm>
            <a:off x="6143138" y="3591249"/>
            <a:ext cx="2832069" cy="2124051"/>
          </a:xfrm>
          <a:prstGeom prst="rect">
            <a:avLst/>
          </a:prstGeom>
        </p:spPr>
      </p:pic>
      <p:sp>
        <p:nvSpPr>
          <p:cNvPr id="21" name="TextBox 20">
            <a:extLst>
              <a:ext uri="{FF2B5EF4-FFF2-40B4-BE49-F238E27FC236}">
                <a16:creationId xmlns:a16="http://schemas.microsoft.com/office/drawing/2014/main" id="{C106B894-F3C4-7D0C-9C7C-8CEDE7FDFCD5}"/>
              </a:ext>
            </a:extLst>
          </p:cNvPr>
          <p:cNvSpPr txBox="1"/>
          <p:nvPr/>
        </p:nvSpPr>
        <p:spPr>
          <a:xfrm>
            <a:off x="1917319" y="6347990"/>
            <a:ext cx="8357361" cy="400110"/>
          </a:xfrm>
          <a:prstGeom prst="rect">
            <a:avLst/>
          </a:prstGeom>
          <a:noFill/>
        </p:spPr>
        <p:txBody>
          <a:bodyPr wrap="square">
            <a:spAutoFit/>
          </a:bodyPr>
          <a:lstStyle/>
          <a:p>
            <a:pPr algn="ctr"/>
            <a:r>
              <a:rPr lang="en-US" sz="2000" dirty="0"/>
              <a:t>Rarely do these airway management strategies fail…but when they do fail…</a:t>
            </a:r>
          </a:p>
        </p:txBody>
      </p:sp>
    </p:spTree>
    <p:extLst>
      <p:ext uri="{BB962C8B-B14F-4D97-AF65-F5344CB8AC3E}">
        <p14:creationId xmlns:p14="http://schemas.microsoft.com/office/powerpoint/2010/main" val="468233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659FDB4-FCBE-4A89-B46D-43D4FA5446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6533BAF-5A2C-466B-024F-34804AF847C9}"/>
              </a:ext>
            </a:extLst>
          </p:cNvPr>
          <p:cNvSpPr>
            <a:spLocks noGrp="1"/>
          </p:cNvSpPr>
          <p:nvPr>
            <p:ph type="title"/>
          </p:nvPr>
        </p:nvSpPr>
        <p:spPr>
          <a:xfrm>
            <a:off x="479394" y="1070800"/>
            <a:ext cx="3939688" cy="5583126"/>
          </a:xfrm>
        </p:spPr>
        <p:txBody>
          <a:bodyPr vert="horz" lIns="91440" tIns="45720" rIns="91440" bIns="45720" rtlCol="0">
            <a:normAutofit/>
          </a:bodyPr>
          <a:lstStyle/>
          <a:p>
            <a:pPr algn="r"/>
            <a:r>
              <a:rPr lang="en-US" sz="3200" kern="1200" dirty="0" smtClean="0">
                <a:latin typeface="+mj-lt"/>
                <a:ea typeface="+mj-ea"/>
                <a:cs typeface="+mj-cs"/>
              </a:rPr>
              <a:t>All Paramedics </a:t>
            </a:r>
            <a:r>
              <a:rPr lang="en-US" sz="3200" dirty="0" smtClean="0"/>
              <a:t>in Suffolk County</a:t>
            </a:r>
            <a:r>
              <a:rPr lang="en-US" sz="3200" kern="1200" dirty="0" smtClean="0">
                <a:latin typeface="+mj-lt"/>
                <a:ea typeface="+mj-ea"/>
                <a:cs typeface="+mj-cs"/>
              </a:rPr>
              <a:t> are authorized to perform the surgical airway procedure once they have been trained and authorized by their agency medical director</a:t>
            </a:r>
            <a:r>
              <a:rPr lang="en-US" sz="3200" kern="1200" dirty="0">
                <a:latin typeface="+mj-lt"/>
                <a:ea typeface="+mj-ea"/>
                <a:cs typeface="+mj-cs"/>
              </a:rPr>
              <a:t/>
            </a:r>
            <a:br>
              <a:rPr lang="en-US" sz="3200" kern="1200" dirty="0">
                <a:latin typeface="+mj-lt"/>
                <a:ea typeface="+mj-ea"/>
                <a:cs typeface="+mj-cs"/>
              </a:rPr>
            </a:br>
            <a:endParaRPr lang="en-US" sz="3200" kern="1200" dirty="0">
              <a:latin typeface="+mj-lt"/>
              <a:ea typeface="+mj-ea"/>
              <a:cs typeface="+mj-cs"/>
            </a:endParaRPr>
          </a:p>
        </p:txBody>
      </p:sp>
      <p:cxnSp>
        <p:nvCxnSpPr>
          <p:cNvPr id="27" name="Straight Connector 26">
            <a:extLst>
              <a:ext uri="{FF2B5EF4-FFF2-40B4-BE49-F238E27FC236}">
                <a16:creationId xmlns:a16="http://schemas.microsoft.com/office/drawing/2014/main" id="{C8F51B3F-8331-4E4A-AE96-D47B1006EEA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2024780-5FEC-3735-8B24-F7D8F38CB158}"/>
              </a:ext>
            </a:extLst>
          </p:cNvPr>
          <p:cNvGraphicFramePr>
            <a:graphicFrameLocks noGrp="1"/>
          </p:cNvGraphicFramePr>
          <p:nvPr>
            <p:ph idx="1"/>
            <p:extLst>
              <p:ext uri="{D42A27DB-BD31-4B8C-83A1-F6EECF244321}">
                <p14:modId xmlns:p14="http://schemas.microsoft.com/office/powerpoint/2010/main" val="4081192075"/>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28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59FFBF-F758-1F33-40D1-66160F9DBE3F}"/>
              </a:ext>
            </a:extLst>
          </p:cNvPr>
          <p:cNvSpPr>
            <a:spLocks noGrp="1"/>
          </p:cNvSpPr>
          <p:nvPr>
            <p:ph idx="1"/>
          </p:nvPr>
        </p:nvSpPr>
        <p:spPr>
          <a:xfrm>
            <a:off x="364922" y="1078523"/>
            <a:ext cx="6155148" cy="5666834"/>
          </a:xfrm>
        </p:spPr>
        <p:txBody>
          <a:bodyPr anchor="t">
            <a:normAutofit fontScale="77500" lnSpcReduction="20000"/>
          </a:bodyPr>
          <a:lstStyle/>
          <a:p>
            <a:pPr marL="0" indent="0">
              <a:buNone/>
            </a:pPr>
            <a:r>
              <a:rPr lang="en-US" sz="3200" dirty="0">
                <a:solidFill>
                  <a:schemeClr val="tx2"/>
                </a:solidFill>
              </a:rPr>
              <a:t>This is a Paramedic skill only, and currently only approved for use in Suffolk </a:t>
            </a:r>
            <a:r>
              <a:rPr lang="en-US" sz="3200" dirty="0" smtClean="0">
                <a:solidFill>
                  <a:schemeClr val="tx2"/>
                </a:solidFill>
              </a:rPr>
              <a:t>County Paramedics </a:t>
            </a:r>
            <a:r>
              <a:rPr lang="en-US" sz="3200" dirty="0">
                <a:solidFill>
                  <a:schemeClr val="tx2"/>
                </a:solidFill>
              </a:rPr>
              <a:t>AFTER competing the requisite training.</a:t>
            </a:r>
          </a:p>
          <a:p>
            <a:pPr marL="0" indent="0">
              <a:buNone/>
            </a:pPr>
            <a:endParaRPr lang="en-US" sz="3200" dirty="0">
              <a:solidFill>
                <a:schemeClr val="tx2"/>
              </a:solidFill>
            </a:endParaRPr>
          </a:p>
          <a:p>
            <a:pPr marL="0" indent="0">
              <a:buNone/>
            </a:pPr>
            <a:r>
              <a:rPr lang="en-US" sz="3200" dirty="0">
                <a:solidFill>
                  <a:schemeClr val="tx2"/>
                </a:solidFill>
              </a:rPr>
              <a:t>All Paramedics in Suffolk County are still authorized to perform a needle cricothyrotomy with use of a jet </a:t>
            </a:r>
            <a:r>
              <a:rPr lang="en-US" sz="3200" dirty="0" smtClean="0">
                <a:solidFill>
                  <a:schemeClr val="tx2"/>
                </a:solidFill>
              </a:rPr>
              <a:t>insufflator</a:t>
            </a:r>
          </a:p>
          <a:p>
            <a:pPr marL="0" indent="0">
              <a:buNone/>
            </a:pPr>
            <a:endParaRPr lang="en-US" sz="3200" dirty="0">
              <a:solidFill>
                <a:schemeClr val="tx2"/>
              </a:solidFill>
            </a:endParaRPr>
          </a:p>
          <a:p>
            <a:pPr marL="0" indent="0">
              <a:buNone/>
            </a:pPr>
            <a:r>
              <a:rPr lang="en-US" sz="3200" dirty="0" smtClean="0">
                <a:solidFill>
                  <a:schemeClr val="tx2"/>
                </a:solidFill>
              </a:rPr>
              <a:t>Suffolk County REMAC has a regional policy that the preferred method is a surgical </a:t>
            </a:r>
            <a:r>
              <a:rPr lang="en-US" sz="3200" dirty="0" err="1" smtClean="0">
                <a:solidFill>
                  <a:schemeClr val="tx2"/>
                </a:solidFill>
              </a:rPr>
              <a:t>cricothyrotomy</a:t>
            </a:r>
            <a:r>
              <a:rPr lang="en-US" sz="3200" dirty="0" smtClean="0">
                <a:solidFill>
                  <a:schemeClr val="tx2"/>
                </a:solidFill>
              </a:rPr>
              <a:t> - and not a needle </a:t>
            </a:r>
            <a:r>
              <a:rPr lang="en-US" sz="3200" dirty="0" err="1" smtClean="0">
                <a:solidFill>
                  <a:schemeClr val="tx2"/>
                </a:solidFill>
              </a:rPr>
              <a:t>cricothyrotomy</a:t>
            </a:r>
            <a:r>
              <a:rPr lang="en-US" sz="3200" dirty="0" smtClean="0">
                <a:solidFill>
                  <a:schemeClr val="tx2"/>
                </a:solidFill>
              </a:rPr>
              <a:t> or an over-the-wire type procedure</a:t>
            </a:r>
          </a:p>
          <a:p>
            <a:pPr marL="0" indent="0">
              <a:buNone/>
            </a:pPr>
            <a:r>
              <a:rPr lang="en-US" sz="3200" dirty="0" smtClean="0">
                <a:solidFill>
                  <a:schemeClr val="tx2"/>
                </a:solidFill>
              </a:rPr>
              <a:t/>
            </a:r>
            <a:br>
              <a:rPr lang="en-US" sz="3200" dirty="0" smtClean="0">
                <a:solidFill>
                  <a:schemeClr val="tx2"/>
                </a:solidFill>
              </a:rPr>
            </a:br>
            <a:r>
              <a:rPr lang="en-US" sz="3200" dirty="0" smtClean="0">
                <a:solidFill>
                  <a:schemeClr val="tx2"/>
                </a:solidFill>
              </a:rPr>
              <a:t>Suffolk County REMAC has asked that all Paramedics be trained in the surgical airway procedure by December 31, 2025</a:t>
            </a:r>
          </a:p>
          <a:p>
            <a:pPr marL="0" indent="0">
              <a:buNone/>
            </a:pPr>
            <a:endParaRPr lang="en-US" sz="3200" dirty="0">
              <a:solidFill>
                <a:schemeClr val="tx2"/>
              </a:solidFill>
            </a:endParaRPr>
          </a:p>
          <a:p>
            <a:endParaRPr lang="en-US" sz="3200" dirty="0">
              <a:solidFill>
                <a:schemeClr val="tx2"/>
              </a:solidFill>
            </a:endParaRPr>
          </a:p>
        </p:txBody>
      </p:sp>
      <p:grpSp>
        <p:nvGrpSpPr>
          <p:cNvPr id="13" name="Group 12">
            <a:extLst>
              <a:ext uri="{FF2B5EF4-FFF2-40B4-BE49-F238E27FC236}">
                <a16:creationId xmlns:a16="http://schemas.microsoft.com/office/drawing/2014/main" id="{DD354807-230F-4402-B1B9-F733A8F1F19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8149534-AE71-9F87-2724-631390F23785}"/>
              </a:ext>
            </a:extLst>
          </p:cNvPr>
          <p:cNvPicPr>
            <a:picLocks noChangeAspect="1"/>
          </p:cNvPicPr>
          <p:nvPr/>
        </p:nvPicPr>
        <p:blipFill rotWithShape="1">
          <a:blip r:embed="rId3"/>
          <a:srcRect l="2197" t="3307"/>
          <a:stretch/>
        </p:blipFill>
        <p:spPr>
          <a:xfrm>
            <a:off x="7051664" y="2297723"/>
            <a:ext cx="5140031" cy="2883876"/>
          </a:xfrm>
          <a:prstGeom prst="rect">
            <a:avLst/>
          </a:prstGeom>
        </p:spPr>
      </p:pic>
    </p:spTree>
    <p:extLst>
      <p:ext uri="{BB962C8B-B14F-4D97-AF65-F5344CB8AC3E}">
        <p14:creationId xmlns:p14="http://schemas.microsoft.com/office/powerpoint/2010/main" val="3068115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8F64C6-FE22-4FC1-A763-DFCC514811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71ECE8-AE3A-022A-F212-286103B5B07C}"/>
              </a:ext>
            </a:extLst>
          </p:cNvPr>
          <p:cNvSpPr>
            <a:spLocks noGrp="1"/>
          </p:cNvSpPr>
          <p:nvPr>
            <p:ph type="title"/>
          </p:nvPr>
        </p:nvSpPr>
        <p:spPr>
          <a:xfrm>
            <a:off x="4603468" y="4741948"/>
            <a:ext cx="6829520" cy="862031"/>
          </a:xfrm>
        </p:spPr>
        <p:txBody>
          <a:bodyPr vert="horz" lIns="91440" tIns="45720" rIns="91440" bIns="45720" rtlCol="0" anchor="b">
            <a:normAutofit fontScale="90000"/>
          </a:bodyPr>
          <a:lstStyle/>
          <a:p>
            <a:r>
              <a:rPr lang="en-US" sz="4000" kern="1200" dirty="0">
                <a:solidFill>
                  <a:srgbClr val="FFFFFF"/>
                </a:solidFill>
                <a:latin typeface="+mj-lt"/>
                <a:ea typeface="+mj-ea"/>
                <a:cs typeface="+mj-cs"/>
              </a:rPr>
              <a:t>Contraindications to Surgical Airway</a:t>
            </a:r>
          </a:p>
        </p:txBody>
      </p:sp>
      <p:pic>
        <p:nvPicPr>
          <p:cNvPr id="4" name="Content Placeholder 3">
            <a:extLst>
              <a:ext uri="{FF2B5EF4-FFF2-40B4-BE49-F238E27FC236}">
                <a16:creationId xmlns:a16="http://schemas.microsoft.com/office/drawing/2014/main" id="{B05E59A4-1A59-12D4-142F-A001765A7855}"/>
              </a:ext>
            </a:extLst>
          </p:cNvPr>
          <p:cNvPicPr>
            <a:picLocks noGrp="1" noChangeAspect="1"/>
          </p:cNvPicPr>
          <p:nvPr>
            <p:ph idx="1"/>
          </p:nvPr>
        </p:nvPicPr>
        <p:blipFill rotWithShape="1">
          <a:blip r:embed="rId3"/>
          <a:srcRect t="8324" r="1" b="1"/>
          <a:stretch/>
        </p:blipFill>
        <p:spPr>
          <a:xfrm>
            <a:off x="317636" y="321734"/>
            <a:ext cx="3797570" cy="2010551"/>
          </a:xfrm>
          <a:prstGeom prst="rect">
            <a:avLst/>
          </a:prstGeom>
        </p:spPr>
      </p:pic>
      <p:pic>
        <p:nvPicPr>
          <p:cNvPr id="6" name="Picture 5">
            <a:extLst>
              <a:ext uri="{FF2B5EF4-FFF2-40B4-BE49-F238E27FC236}">
                <a16:creationId xmlns:a16="http://schemas.microsoft.com/office/drawing/2014/main" id="{D6C5E678-EEE8-E4C4-A4E4-3223BBD79925}"/>
              </a:ext>
            </a:extLst>
          </p:cNvPr>
          <p:cNvPicPr>
            <a:picLocks noChangeAspect="1"/>
          </p:cNvPicPr>
          <p:nvPr/>
        </p:nvPicPr>
        <p:blipFill rotWithShape="1">
          <a:blip r:embed="rId4"/>
          <a:srcRect t="7873" r="-3" b="14905"/>
          <a:stretch/>
        </p:blipFill>
        <p:spPr>
          <a:xfrm>
            <a:off x="4202549" y="321732"/>
            <a:ext cx="3793472" cy="4111323"/>
          </a:xfrm>
          <a:prstGeom prst="rect">
            <a:avLst/>
          </a:prstGeom>
        </p:spPr>
      </p:pic>
      <p:pic>
        <p:nvPicPr>
          <p:cNvPr id="9" name="Picture 8">
            <a:extLst>
              <a:ext uri="{FF2B5EF4-FFF2-40B4-BE49-F238E27FC236}">
                <a16:creationId xmlns:a16="http://schemas.microsoft.com/office/drawing/2014/main" id="{2CFF483B-1514-C3F4-692F-94EBFBA3F5A7}"/>
              </a:ext>
            </a:extLst>
          </p:cNvPr>
          <p:cNvPicPr>
            <a:picLocks noChangeAspect="1"/>
          </p:cNvPicPr>
          <p:nvPr/>
        </p:nvPicPr>
        <p:blipFill rotWithShape="1">
          <a:blip r:embed="rId5">
            <a:extLst>
              <a:ext uri="{28A0092B-C50C-407E-A947-70E740481C1C}">
                <a14:useLocalDpi xmlns:a14="http://schemas.microsoft.com/office/drawing/2010/main" val="0"/>
              </a:ext>
            </a:extLst>
          </a:blip>
          <a:srcRect t="2284" b="2284"/>
          <a:stretch/>
        </p:blipFill>
        <p:spPr>
          <a:xfrm>
            <a:off x="8046720" y="321733"/>
            <a:ext cx="3800115" cy="2011680"/>
          </a:xfrm>
          <a:prstGeom prst="rect">
            <a:avLst/>
          </a:prstGeom>
        </p:spPr>
      </p:pic>
      <p:pic>
        <p:nvPicPr>
          <p:cNvPr id="7" name="Picture 6">
            <a:extLst>
              <a:ext uri="{FF2B5EF4-FFF2-40B4-BE49-F238E27FC236}">
                <a16:creationId xmlns:a16="http://schemas.microsoft.com/office/drawing/2014/main" id="{6E161FEF-BFC7-A02A-AA7D-E6A47E9B78E6}"/>
              </a:ext>
            </a:extLst>
          </p:cNvPr>
          <p:cNvPicPr>
            <a:picLocks noChangeAspect="1"/>
          </p:cNvPicPr>
          <p:nvPr/>
        </p:nvPicPr>
        <p:blipFill rotWithShape="1">
          <a:blip r:embed="rId6"/>
          <a:srcRect r="1" b="19289"/>
          <a:stretch/>
        </p:blipFill>
        <p:spPr>
          <a:xfrm>
            <a:off x="317634" y="2422097"/>
            <a:ext cx="3794760" cy="2013804"/>
          </a:xfrm>
          <a:prstGeom prst="rect">
            <a:avLst/>
          </a:prstGeom>
        </p:spPr>
      </p:pic>
      <p:pic>
        <p:nvPicPr>
          <p:cNvPr id="8" name="Picture 7">
            <a:extLst>
              <a:ext uri="{FF2B5EF4-FFF2-40B4-BE49-F238E27FC236}">
                <a16:creationId xmlns:a16="http://schemas.microsoft.com/office/drawing/2014/main" id="{43E25B29-3186-3A9A-C768-34036DF542B8}"/>
              </a:ext>
            </a:extLst>
          </p:cNvPr>
          <p:cNvPicPr>
            <a:picLocks noChangeAspect="1"/>
          </p:cNvPicPr>
          <p:nvPr/>
        </p:nvPicPr>
        <p:blipFill rotWithShape="1">
          <a:blip r:embed="rId7"/>
          <a:srcRect t="27581"/>
          <a:stretch/>
        </p:blipFill>
        <p:spPr>
          <a:xfrm>
            <a:off x="8082952" y="2431705"/>
            <a:ext cx="3797983" cy="2000947"/>
          </a:xfrm>
          <a:prstGeom prst="rect">
            <a:avLst/>
          </a:prstGeom>
        </p:spPr>
      </p:pic>
      <p:pic>
        <p:nvPicPr>
          <p:cNvPr id="10" name="Picture 9">
            <a:extLst>
              <a:ext uri="{FF2B5EF4-FFF2-40B4-BE49-F238E27FC236}">
                <a16:creationId xmlns:a16="http://schemas.microsoft.com/office/drawing/2014/main" id="{AFAB0CF6-0C43-0C3C-CD74-1ECB524B409B}"/>
              </a:ext>
            </a:extLst>
          </p:cNvPr>
          <p:cNvPicPr>
            <a:picLocks noChangeAspect="1"/>
          </p:cNvPicPr>
          <p:nvPr/>
        </p:nvPicPr>
        <p:blipFill rotWithShape="1">
          <a:blip r:embed="rId8"/>
          <a:srcRect t="22145" r="1" b="7448"/>
          <a:stretch/>
        </p:blipFill>
        <p:spPr>
          <a:xfrm>
            <a:off x="317634" y="4525716"/>
            <a:ext cx="3794760" cy="2010551"/>
          </a:xfrm>
          <a:prstGeom prst="rect">
            <a:avLst/>
          </a:prstGeom>
        </p:spPr>
      </p:pic>
      <p:cxnSp>
        <p:nvCxnSpPr>
          <p:cNvPr id="17" name="Straight Connector 16">
            <a:extLst>
              <a:ext uri="{FF2B5EF4-FFF2-40B4-BE49-F238E27FC236}">
                <a16:creationId xmlns:a16="http://schemas.microsoft.com/office/drawing/2014/main" id="{5C34627B-48E6-4F4D-B843-97717A86B49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406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F8F0C-EF4B-AF68-9049-2F3A94799FDB}"/>
              </a:ext>
            </a:extLst>
          </p:cNvPr>
          <p:cNvSpPr>
            <a:spLocks noGrp="1"/>
          </p:cNvSpPr>
          <p:nvPr>
            <p:ph type="title"/>
          </p:nvPr>
        </p:nvSpPr>
        <p:spPr>
          <a:xfrm>
            <a:off x="727612" y="405078"/>
            <a:ext cx="3200400" cy="2387600"/>
          </a:xfrm>
        </p:spPr>
        <p:txBody>
          <a:bodyPr vert="horz" lIns="91440" tIns="45720" rIns="91440" bIns="45720" rtlCol="0" anchor="b">
            <a:normAutofit/>
          </a:bodyPr>
          <a:lstStyle/>
          <a:p>
            <a:r>
              <a:rPr lang="en-US" sz="4800" kern="1200" dirty="0">
                <a:solidFill>
                  <a:schemeClr val="tx1"/>
                </a:solidFill>
                <a:latin typeface="+mj-lt"/>
                <a:ea typeface="+mj-ea"/>
                <a:cs typeface="+mj-cs"/>
              </a:rPr>
              <a:t>Indications for Surgical Airway</a:t>
            </a:r>
          </a:p>
        </p:txBody>
      </p:sp>
      <p:sp>
        <p:nvSpPr>
          <p:cNvPr id="3" name="Content Placeholder 2">
            <a:extLst>
              <a:ext uri="{FF2B5EF4-FFF2-40B4-BE49-F238E27FC236}">
                <a16:creationId xmlns:a16="http://schemas.microsoft.com/office/drawing/2014/main" id="{64FD2351-21DA-9A7A-634A-4367DD17718E}"/>
              </a:ext>
            </a:extLst>
          </p:cNvPr>
          <p:cNvSpPr>
            <a:spLocks noGrp="1"/>
          </p:cNvSpPr>
          <p:nvPr>
            <p:ph idx="1"/>
          </p:nvPr>
        </p:nvSpPr>
        <p:spPr>
          <a:xfrm>
            <a:off x="7433" y="4076934"/>
            <a:ext cx="4869367" cy="1655762"/>
          </a:xfrm>
        </p:spPr>
        <p:txBody>
          <a:bodyPr vert="horz" lIns="91440" tIns="45720" rIns="91440" bIns="45720" rtlCol="0">
            <a:normAutofit/>
          </a:bodyPr>
          <a:lstStyle/>
          <a:p>
            <a:pPr marL="0" indent="0">
              <a:buNone/>
            </a:pPr>
            <a:r>
              <a:rPr lang="en-US" sz="3200" kern="1200" dirty="0">
                <a:solidFill>
                  <a:schemeClr val="tx1"/>
                </a:solidFill>
                <a:latin typeface="+mn-lt"/>
                <a:ea typeface="+mn-ea"/>
                <a:cs typeface="+mn-cs"/>
              </a:rPr>
              <a:t>First, try all BLS airway maneuvers</a:t>
            </a:r>
          </a:p>
        </p:txBody>
      </p:sp>
      <p:pic>
        <p:nvPicPr>
          <p:cNvPr id="5" name="Picture 4">
            <a:extLst>
              <a:ext uri="{FF2B5EF4-FFF2-40B4-BE49-F238E27FC236}">
                <a16:creationId xmlns:a16="http://schemas.microsoft.com/office/drawing/2014/main" id="{DD2ADF69-BF81-8B03-6DE2-EBCB0451CAB9}"/>
              </a:ext>
            </a:extLst>
          </p:cNvPr>
          <p:cNvPicPr>
            <a:picLocks noChangeAspect="1"/>
          </p:cNvPicPr>
          <p:nvPr/>
        </p:nvPicPr>
        <p:blipFill rotWithShape="1">
          <a:blip r:embed="rId3"/>
          <a:srcRect t="2125"/>
          <a:stretch/>
        </p:blipFill>
        <p:spPr>
          <a:xfrm>
            <a:off x="4653627" y="-1"/>
            <a:ext cx="4614002" cy="4515954"/>
          </a:xfrm>
          <a:prstGeom prst="rect">
            <a:avLst/>
          </a:prstGeom>
        </p:spPr>
      </p:pic>
      <p:pic>
        <p:nvPicPr>
          <p:cNvPr id="8" name="Picture 7">
            <a:extLst>
              <a:ext uri="{FF2B5EF4-FFF2-40B4-BE49-F238E27FC236}">
                <a16:creationId xmlns:a16="http://schemas.microsoft.com/office/drawing/2014/main" id="{B1C514F0-B26D-2C47-85CB-A29EB04D4E83}"/>
              </a:ext>
            </a:extLst>
          </p:cNvPr>
          <p:cNvPicPr>
            <a:picLocks noChangeAspect="1"/>
          </p:cNvPicPr>
          <p:nvPr/>
        </p:nvPicPr>
        <p:blipFill rotWithShape="1">
          <a:blip r:embed="rId4">
            <a:extLst>
              <a:ext uri="{28A0092B-C50C-407E-A947-70E740481C1C}">
                <a14:useLocalDpi xmlns:a14="http://schemas.microsoft.com/office/drawing/2010/main" val="0"/>
              </a:ext>
            </a:extLst>
          </a:blip>
          <a:srcRect l="3449" r="3449"/>
          <a:stretch/>
        </p:blipFill>
        <p:spPr>
          <a:xfrm>
            <a:off x="9355353" y="-1"/>
            <a:ext cx="2829214" cy="2183054"/>
          </a:xfrm>
          <a:prstGeom prst="rect">
            <a:avLst/>
          </a:prstGeom>
        </p:spPr>
      </p:pic>
      <p:pic>
        <p:nvPicPr>
          <p:cNvPr id="4" name="Picture 3">
            <a:extLst>
              <a:ext uri="{FF2B5EF4-FFF2-40B4-BE49-F238E27FC236}">
                <a16:creationId xmlns:a16="http://schemas.microsoft.com/office/drawing/2014/main" id="{1A8BB395-7672-AAC7-C365-F89D3D8B1F49}"/>
              </a:ext>
            </a:extLst>
          </p:cNvPr>
          <p:cNvPicPr>
            <a:picLocks noChangeAspect="1"/>
          </p:cNvPicPr>
          <p:nvPr/>
        </p:nvPicPr>
        <p:blipFill rotWithShape="1">
          <a:blip r:embed="rId5"/>
          <a:srcRect l="-132" t="7824" r="5" b="5061"/>
          <a:stretch/>
        </p:blipFill>
        <p:spPr>
          <a:xfrm>
            <a:off x="9351635" y="2337472"/>
            <a:ext cx="2829214" cy="2178481"/>
          </a:xfrm>
          <a:prstGeom prst="rect">
            <a:avLst/>
          </a:prstGeom>
        </p:spPr>
      </p:pic>
      <p:pic>
        <p:nvPicPr>
          <p:cNvPr id="6" name="Picture 5">
            <a:extLst>
              <a:ext uri="{FF2B5EF4-FFF2-40B4-BE49-F238E27FC236}">
                <a16:creationId xmlns:a16="http://schemas.microsoft.com/office/drawing/2014/main" id="{F888FB34-24B0-FB8B-C7D2-DE83E914BDFA}"/>
              </a:ext>
            </a:extLst>
          </p:cNvPr>
          <p:cNvPicPr>
            <a:picLocks noChangeAspect="1"/>
          </p:cNvPicPr>
          <p:nvPr/>
        </p:nvPicPr>
        <p:blipFill rotWithShape="1">
          <a:blip r:embed="rId6"/>
          <a:srcRect t="1276"/>
          <a:stretch/>
        </p:blipFill>
        <p:spPr>
          <a:xfrm>
            <a:off x="4653627" y="4616536"/>
            <a:ext cx="2829212" cy="2241464"/>
          </a:xfrm>
          <a:prstGeom prst="rect">
            <a:avLst/>
          </a:prstGeom>
        </p:spPr>
      </p:pic>
      <p:pic>
        <p:nvPicPr>
          <p:cNvPr id="7" name="Picture 6">
            <a:extLst>
              <a:ext uri="{FF2B5EF4-FFF2-40B4-BE49-F238E27FC236}">
                <a16:creationId xmlns:a16="http://schemas.microsoft.com/office/drawing/2014/main" id="{64A0D091-0DA8-D5E7-2063-F243FDEF9EB1}"/>
              </a:ext>
            </a:extLst>
          </p:cNvPr>
          <p:cNvPicPr>
            <a:picLocks noChangeAspect="1"/>
          </p:cNvPicPr>
          <p:nvPr/>
        </p:nvPicPr>
        <p:blipFill rotWithShape="1">
          <a:blip r:embed="rId7"/>
          <a:srcRect b="28792"/>
          <a:stretch/>
        </p:blipFill>
        <p:spPr>
          <a:xfrm>
            <a:off x="7570565" y="4607393"/>
            <a:ext cx="4614002" cy="2250607"/>
          </a:xfrm>
          <a:prstGeom prst="rect">
            <a:avLst/>
          </a:prstGeom>
        </p:spPr>
      </p:pic>
    </p:spTree>
    <p:extLst>
      <p:ext uri="{BB962C8B-B14F-4D97-AF65-F5344CB8AC3E}">
        <p14:creationId xmlns:p14="http://schemas.microsoft.com/office/powerpoint/2010/main" val="321553010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C5A181-E905-4B83-AFEF-B225FF30F7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37" y="453918"/>
            <a:ext cx="2144220" cy="1868815"/>
          </a:xfrm>
          <a:prstGeom prst="rect">
            <a:avLst/>
          </a:prstGeom>
          <a:solidFill>
            <a:srgbClr val="D1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07D197E-B928-145C-F51D-1C0A57E7EBFA}"/>
              </a:ext>
            </a:extLst>
          </p:cNvPr>
          <p:cNvPicPr>
            <a:picLocks noChangeAspect="1"/>
          </p:cNvPicPr>
          <p:nvPr/>
        </p:nvPicPr>
        <p:blipFill rotWithShape="1">
          <a:blip r:embed="rId3"/>
          <a:srcRect l="21819" t="17040" r="18700" b="10684"/>
          <a:stretch/>
        </p:blipFill>
        <p:spPr>
          <a:xfrm>
            <a:off x="2854997" y="453918"/>
            <a:ext cx="1940690" cy="1868815"/>
          </a:xfrm>
          <a:prstGeom prst="rect">
            <a:avLst/>
          </a:prstGeom>
        </p:spPr>
      </p:pic>
      <p:pic>
        <p:nvPicPr>
          <p:cNvPr id="5" name="Picture 4">
            <a:extLst>
              <a:ext uri="{FF2B5EF4-FFF2-40B4-BE49-F238E27FC236}">
                <a16:creationId xmlns:a16="http://schemas.microsoft.com/office/drawing/2014/main" id="{534E23E1-D8BF-32B6-DF16-12A86842A0C4}"/>
              </a:ext>
            </a:extLst>
          </p:cNvPr>
          <p:cNvPicPr>
            <a:picLocks noChangeAspect="1"/>
          </p:cNvPicPr>
          <p:nvPr/>
        </p:nvPicPr>
        <p:blipFill>
          <a:blip r:embed="rId4"/>
          <a:stretch>
            <a:fillRect/>
          </a:stretch>
        </p:blipFill>
        <p:spPr>
          <a:xfrm>
            <a:off x="455134" y="2546054"/>
            <a:ext cx="4425623" cy="3791283"/>
          </a:xfrm>
          <a:prstGeom prst="rect">
            <a:avLst/>
          </a:prstGeom>
        </p:spPr>
      </p:pic>
      <p:pic>
        <p:nvPicPr>
          <p:cNvPr id="7" name="Picture 6">
            <a:extLst>
              <a:ext uri="{FF2B5EF4-FFF2-40B4-BE49-F238E27FC236}">
                <a16:creationId xmlns:a16="http://schemas.microsoft.com/office/drawing/2014/main" id="{C310E7D3-9E04-D81E-CCB7-27BEBFFAF17C}"/>
              </a:ext>
            </a:extLst>
          </p:cNvPr>
          <p:cNvPicPr>
            <a:picLocks noChangeAspect="1"/>
          </p:cNvPicPr>
          <p:nvPr/>
        </p:nvPicPr>
        <p:blipFill>
          <a:blip r:embed="rId5"/>
          <a:stretch>
            <a:fillRect/>
          </a:stretch>
        </p:blipFill>
        <p:spPr>
          <a:xfrm>
            <a:off x="5143883" y="455276"/>
            <a:ext cx="1919922" cy="3918209"/>
          </a:xfrm>
          <a:prstGeom prst="rect">
            <a:avLst/>
          </a:prstGeom>
        </p:spPr>
      </p:pic>
      <p:sp>
        <p:nvSpPr>
          <p:cNvPr id="15" name="Rectangle 14">
            <a:extLst>
              <a:ext uri="{FF2B5EF4-FFF2-40B4-BE49-F238E27FC236}">
                <a16:creationId xmlns:a16="http://schemas.microsoft.com/office/drawing/2014/main" id="{3634A21A-3D5D-4DFA-99F4-16A0319865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1624" y="453918"/>
            <a:ext cx="4413176" cy="3918209"/>
          </a:xfrm>
          <a:prstGeom prst="rect">
            <a:avLst/>
          </a:prstGeom>
          <a:solidFill>
            <a:srgbClr val="D1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71ECE8-AE3A-022A-F212-286103B5B07C}"/>
              </a:ext>
            </a:extLst>
          </p:cNvPr>
          <p:cNvSpPr>
            <a:spLocks noGrp="1"/>
          </p:cNvSpPr>
          <p:nvPr>
            <p:ph type="title"/>
          </p:nvPr>
        </p:nvSpPr>
        <p:spPr>
          <a:xfrm>
            <a:off x="7578164" y="717176"/>
            <a:ext cx="3890683" cy="2079811"/>
          </a:xfrm>
        </p:spPr>
        <p:txBody>
          <a:bodyPr vert="horz" lIns="91440" tIns="45720" rIns="91440" bIns="45720" rtlCol="0" anchor="b">
            <a:normAutofit/>
          </a:bodyPr>
          <a:lstStyle/>
          <a:p>
            <a:r>
              <a:rPr lang="en-US" sz="4800" kern="1200" dirty="0">
                <a:solidFill>
                  <a:srgbClr val="FFFFFF"/>
                </a:solidFill>
                <a:latin typeface="+mj-lt"/>
                <a:ea typeface="+mj-ea"/>
                <a:cs typeface="+mj-cs"/>
              </a:rPr>
              <a:t>Indications for Surgical Airway</a:t>
            </a:r>
          </a:p>
        </p:txBody>
      </p:sp>
      <p:sp>
        <p:nvSpPr>
          <p:cNvPr id="3" name="Content Placeholder 2">
            <a:extLst>
              <a:ext uri="{FF2B5EF4-FFF2-40B4-BE49-F238E27FC236}">
                <a16:creationId xmlns:a16="http://schemas.microsoft.com/office/drawing/2014/main" id="{CB2973D2-7882-882A-C805-62A9B637E744}"/>
              </a:ext>
            </a:extLst>
          </p:cNvPr>
          <p:cNvSpPr>
            <a:spLocks noGrp="1"/>
          </p:cNvSpPr>
          <p:nvPr>
            <p:ph idx="1"/>
          </p:nvPr>
        </p:nvSpPr>
        <p:spPr>
          <a:xfrm>
            <a:off x="7350466" y="3313405"/>
            <a:ext cx="4208807" cy="1321980"/>
          </a:xfrm>
        </p:spPr>
        <p:txBody>
          <a:bodyPr vert="horz" lIns="91440" tIns="45720" rIns="91440" bIns="45720" rtlCol="0">
            <a:normAutofit/>
          </a:bodyPr>
          <a:lstStyle/>
          <a:p>
            <a:pPr marL="0" indent="0">
              <a:buNone/>
            </a:pPr>
            <a:r>
              <a:rPr lang="en-US" kern="1200" dirty="0">
                <a:solidFill>
                  <a:srgbClr val="FFFFFF"/>
                </a:solidFill>
                <a:latin typeface="+mn-lt"/>
                <a:ea typeface="+mn-ea"/>
                <a:cs typeface="+mn-cs"/>
              </a:rPr>
              <a:t>Second, attempt intubation</a:t>
            </a:r>
          </a:p>
        </p:txBody>
      </p:sp>
      <p:sp>
        <p:nvSpPr>
          <p:cNvPr id="17" name="Rectangle 16">
            <a:extLst>
              <a:ext uri="{FF2B5EF4-FFF2-40B4-BE49-F238E27FC236}">
                <a16:creationId xmlns:a16="http://schemas.microsoft.com/office/drawing/2014/main" id="{A45CA7EE-A5CB-4305-88A0-F94C85A7BD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580" y="4533661"/>
            <a:ext cx="2108279" cy="1867139"/>
          </a:xfrm>
          <a:prstGeom prst="rect">
            <a:avLst/>
          </a:prstGeom>
          <a:solidFill>
            <a:srgbClr val="D184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37F535F-C7DE-18B6-3D50-48D7BAD924E7}"/>
              </a:ext>
            </a:extLst>
          </p:cNvPr>
          <p:cNvPicPr>
            <a:picLocks noChangeAspect="1"/>
          </p:cNvPicPr>
          <p:nvPr/>
        </p:nvPicPr>
        <p:blipFill>
          <a:blip r:embed="rId6"/>
          <a:stretch>
            <a:fillRect/>
          </a:stretch>
        </p:blipFill>
        <p:spPr>
          <a:xfrm>
            <a:off x="7318437" y="4757184"/>
            <a:ext cx="2136433" cy="1421699"/>
          </a:xfrm>
          <a:prstGeom prst="rect">
            <a:avLst/>
          </a:prstGeom>
        </p:spPr>
      </p:pic>
      <p:pic>
        <p:nvPicPr>
          <p:cNvPr id="8" name="Picture 7">
            <a:extLst>
              <a:ext uri="{FF2B5EF4-FFF2-40B4-BE49-F238E27FC236}">
                <a16:creationId xmlns:a16="http://schemas.microsoft.com/office/drawing/2014/main" id="{D49CCA64-D5A0-41FF-80CA-96F479366AFC}"/>
              </a:ext>
            </a:extLst>
          </p:cNvPr>
          <p:cNvPicPr>
            <a:picLocks noChangeAspect="1"/>
          </p:cNvPicPr>
          <p:nvPr/>
        </p:nvPicPr>
        <p:blipFill>
          <a:blip r:embed="rId7"/>
          <a:stretch>
            <a:fillRect/>
          </a:stretch>
        </p:blipFill>
        <p:spPr>
          <a:xfrm>
            <a:off x="9609169" y="4647009"/>
            <a:ext cx="2125631" cy="1642049"/>
          </a:xfrm>
          <a:prstGeom prst="rect">
            <a:avLst/>
          </a:prstGeom>
        </p:spPr>
      </p:pic>
    </p:spTree>
    <p:extLst>
      <p:ext uri="{BB962C8B-B14F-4D97-AF65-F5344CB8AC3E}">
        <p14:creationId xmlns:p14="http://schemas.microsoft.com/office/powerpoint/2010/main" val="3916899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87C619C-EBAB-488E-96B9-153AA4C9B4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30DA1C1-36FD-41D8-9826-EE797BF39B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AF8F0C-EF4B-AF68-9049-2F3A94799FDB}"/>
              </a:ext>
            </a:extLst>
          </p:cNvPr>
          <p:cNvSpPr>
            <a:spLocks noGrp="1"/>
          </p:cNvSpPr>
          <p:nvPr>
            <p:ph type="title"/>
          </p:nvPr>
        </p:nvSpPr>
        <p:spPr>
          <a:xfrm>
            <a:off x="838200" y="484632"/>
            <a:ext cx="6081713" cy="3566160"/>
          </a:xfrm>
        </p:spPr>
        <p:txBody>
          <a:bodyPr vert="horz" lIns="91440" tIns="45720" rIns="91440" bIns="45720" rtlCol="0" anchor="b">
            <a:normAutofit/>
          </a:bodyPr>
          <a:lstStyle/>
          <a:p>
            <a:r>
              <a:rPr lang="en-US" sz="6600" dirty="0">
                <a:solidFill>
                  <a:srgbClr val="FFFFFF"/>
                </a:solidFill>
              </a:rPr>
              <a:t>Indications for Surgical Airway</a:t>
            </a:r>
          </a:p>
        </p:txBody>
      </p:sp>
      <p:sp>
        <p:nvSpPr>
          <p:cNvPr id="10" name="Content Placeholder 9">
            <a:extLst>
              <a:ext uri="{FF2B5EF4-FFF2-40B4-BE49-F238E27FC236}">
                <a16:creationId xmlns:a16="http://schemas.microsoft.com/office/drawing/2014/main" id="{BA66E899-FB0D-86EA-2A76-6E9F438BB504}"/>
              </a:ext>
            </a:extLst>
          </p:cNvPr>
          <p:cNvSpPr>
            <a:spLocks noGrp="1"/>
          </p:cNvSpPr>
          <p:nvPr>
            <p:ph idx="1"/>
          </p:nvPr>
        </p:nvSpPr>
        <p:spPr>
          <a:xfrm>
            <a:off x="425692" y="4668012"/>
            <a:ext cx="6081713" cy="1572768"/>
          </a:xfrm>
        </p:spPr>
        <p:txBody>
          <a:bodyPr vert="horz" lIns="91440" tIns="45720" rIns="91440" bIns="45720" rtlCol="0">
            <a:normAutofit/>
          </a:bodyPr>
          <a:lstStyle/>
          <a:p>
            <a:pPr marL="0" indent="0">
              <a:buNone/>
            </a:pPr>
            <a:r>
              <a:rPr lang="en-US" sz="3200" dirty="0">
                <a:solidFill>
                  <a:srgbClr val="FFFFFF"/>
                </a:solidFill>
              </a:rPr>
              <a:t>Third, attempt to place a supraglottic airway</a:t>
            </a:r>
          </a:p>
        </p:txBody>
      </p:sp>
      <p:pic>
        <p:nvPicPr>
          <p:cNvPr id="12" name="Picture 11">
            <a:extLst>
              <a:ext uri="{FF2B5EF4-FFF2-40B4-BE49-F238E27FC236}">
                <a16:creationId xmlns:a16="http://schemas.microsoft.com/office/drawing/2014/main" id="{9B1B9731-60C7-ACB9-AEA1-BDF17B0B3C8C}"/>
              </a:ext>
            </a:extLst>
          </p:cNvPr>
          <p:cNvPicPr>
            <a:picLocks noChangeAspect="1"/>
          </p:cNvPicPr>
          <p:nvPr/>
        </p:nvPicPr>
        <p:blipFill>
          <a:blip r:embed="rId3"/>
          <a:stretch>
            <a:fillRect/>
          </a:stretch>
        </p:blipFill>
        <p:spPr>
          <a:xfrm>
            <a:off x="8330648" y="102975"/>
            <a:ext cx="3303798" cy="3303798"/>
          </a:xfrm>
          <a:prstGeom prst="rect">
            <a:avLst/>
          </a:prstGeom>
        </p:spPr>
      </p:pic>
      <p:sp>
        <p:nvSpPr>
          <p:cNvPr id="22" name="sketch line">
            <a:extLst>
              <a:ext uri="{FF2B5EF4-FFF2-40B4-BE49-F238E27FC236}">
                <a16:creationId xmlns:a16="http://schemas.microsoft.com/office/drawing/2014/main" id="{35BC54F7-1315-4D6C-9420-A5BF0CDDBC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960825"/>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1571</Words>
  <Application>Microsoft Office PowerPoint</Application>
  <PresentationFormat>Widescreen</PresentationFormat>
  <Paragraphs>138</Paragraphs>
  <Slides>27</Slides>
  <Notes>24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Century Gothic</vt:lpstr>
      <vt:lpstr>Wingdings</vt:lpstr>
      <vt:lpstr>Wingdings 3</vt:lpstr>
      <vt:lpstr>Office Theme</vt:lpstr>
      <vt:lpstr>Surgical Airway for EMS</vt:lpstr>
      <vt:lpstr>Objective of this Introduction:</vt:lpstr>
      <vt:lpstr>Airway Management</vt:lpstr>
      <vt:lpstr>All Paramedics in Suffolk County are authorized to perform the surgical airway procedure once they have been trained and authorized by their agency medical director </vt:lpstr>
      <vt:lpstr>PowerPoint Presentation</vt:lpstr>
      <vt:lpstr>Contraindications to Surgical Airway</vt:lpstr>
      <vt:lpstr>Indications for Surgical Airway</vt:lpstr>
      <vt:lpstr>Indications for Surgical Airway</vt:lpstr>
      <vt:lpstr>Indications for Surgical Airway</vt:lpstr>
      <vt:lpstr>Indications for Surgical Airway</vt:lpstr>
      <vt:lpstr>Indications for Surgical Airway</vt:lpstr>
      <vt:lpstr>Equipment</vt:lpstr>
      <vt:lpstr>The Surgical Airway Procedure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Resource Links for Surgical Airways Training</vt:lpstr>
      <vt:lpstr>Thank you!</vt:lpstr>
    </vt:vector>
  </TitlesOfParts>
  <Company>Suffolk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Surgical Airway for EMS</dc:title>
  <dc:creator>Hannigan, Jennifer</dc:creator>
  <cp:lastModifiedBy>Winslow, Jason</cp:lastModifiedBy>
  <cp:revision>16</cp:revision>
  <dcterms:created xsi:type="dcterms:W3CDTF">2023-07-19T21:41:39Z</dcterms:created>
  <dcterms:modified xsi:type="dcterms:W3CDTF">2025-06-27T18:55:05Z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2023-07-20T02:55:11Z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777c2bb5-1aa7-4d21-9f85-352ff5c91eec</vt:lpwstr>
  </property>
  <property fmtid="{D5CDD505-2E9C-101B-9397-08002B2CF9AE}" pid="7" name="MSIP_Label_defa4170-0d19-0005-0004-bc88714345d2_ActionId">
    <vt:lpwstr>0b9ea118-5985-4075-bf11-4f259b8c265c</vt:lpwstr>
  </property>
  <property fmtid="{D5CDD505-2E9C-101B-9397-08002B2CF9AE}" pid="8" name="MSIP_Label_defa4170-0d19-0005-0004-bc88714345d2_ContentBits">
    <vt:lpwstr>0</vt:lpwstr>
  </property>
</Properties>
</file>